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png" ContentType="image/png"/>
  <Override PartName="/ppt/slides/slide1.xml" ContentType="application/vnd.openxmlformats-officedocument.presentationml.slide+xml"/>
  <Override PartName="/ppt/slides/slide2.xml" ContentType="application/vnd.openxmlformats-officedocument.presentationml.slide+xml"/>
  <Default Extension="jpg" ContentType="image/jpg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</p:sldIdLst>
  <p:sldSz cx="12192000" cy="6858000"/>
  <p:notesSz cx="12192000" cy="685800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4.png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
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2191999" cy="304800"/>
          </a:xfrm>
          <a:prstGeom prst="rect">
            <a:avLst/>
          </a:prstGeom>
        </p:spPr>
      </p:pic>
      <p:sp>
        <p:nvSpPr>
          <p:cNvPr id="18" name="bg object 18"/>
          <p:cNvSpPr/>
          <p:nvPr/>
        </p:nvSpPr>
        <p:spPr>
          <a:xfrm>
            <a:off x="0" y="-50"/>
            <a:ext cx="12192000" cy="222885"/>
          </a:xfrm>
          <a:custGeom>
            <a:avLst/>
            <a:gdLst/>
            <a:ahLst/>
            <a:cxnLst/>
            <a:rect l="l" t="t" r="r" b="b"/>
            <a:pathLst>
              <a:path w="12192000" h="222885">
                <a:moveTo>
                  <a:pt x="12192000" y="0"/>
                </a:moveTo>
                <a:lnTo>
                  <a:pt x="0" y="0"/>
                </a:lnTo>
                <a:lnTo>
                  <a:pt x="0" y="222300"/>
                </a:lnTo>
                <a:lnTo>
                  <a:pt x="12192000" y="2223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B31B1B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9" name="bg object 1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162041" y="0"/>
            <a:ext cx="1808734" cy="365378"/>
          </a:xfrm>
          <a:prstGeom prst="rect">
            <a:avLst/>
          </a:prstGeom>
        </p:spPr>
      </p:pic>
      <p:pic>
        <p:nvPicPr>
          <p:cNvPr id="20" name="bg object 2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06400" y="457200"/>
            <a:ext cx="3429000" cy="82296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2802127" y="3107258"/>
            <a:ext cx="7063105" cy="4832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7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rgbClr val="585858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7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rgbClr val="585858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7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30480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7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7" Type="http://schemas.openxmlformats.org/officeDocument/2006/relationships/image" Target="../media/image1.png"/><Relationship Id="rId8" Type="http://schemas.openxmlformats.org/officeDocument/2006/relationships/image" Target="../media/image2.png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12191999" cy="304800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0" y="-50"/>
            <a:ext cx="12192000" cy="222885"/>
          </a:xfrm>
          <a:custGeom>
            <a:avLst/>
            <a:gdLst/>
            <a:ahLst/>
            <a:cxnLst/>
            <a:rect l="l" t="t" r="r" b="b"/>
            <a:pathLst>
              <a:path w="12192000" h="222885">
                <a:moveTo>
                  <a:pt x="12192000" y="0"/>
                </a:moveTo>
                <a:lnTo>
                  <a:pt x="0" y="0"/>
                </a:lnTo>
                <a:lnTo>
                  <a:pt x="0" y="222300"/>
                </a:lnTo>
                <a:lnTo>
                  <a:pt x="12192000" y="2223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B31B1B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8" name="bg object 1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162041" y="0"/>
            <a:ext cx="1808734" cy="365378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54253" y="656308"/>
            <a:ext cx="5447030" cy="99821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7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74040" y="1819097"/>
            <a:ext cx="7990840" cy="37338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rgbClr val="585858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
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0.jpg"/></Relationships>
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jpg"/><Relationship Id="rId3" Type="http://schemas.openxmlformats.org/officeDocument/2006/relationships/image" Target="../media/image22.jpg"/><Relationship Id="rId4" Type="http://schemas.openxmlformats.org/officeDocument/2006/relationships/image" Target="../media/image23.jpg"/><Relationship Id="rId5" Type="http://schemas.openxmlformats.org/officeDocument/2006/relationships/image" Target="../media/image24.jpg"/><Relationship Id="rId6" Type="http://schemas.openxmlformats.org/officeDocument/2006/relationships/image" Target="../media/image25.jpg"/><Relationship Id="rId7" Type="http://schemas.openxmlformats.org/officeDocument/2006/relationships/image" Target="../media/image26.jpg"/><Relationship Id="rId8" Type="http://schemas.openxmlformats.org/officeDocument/2006/relationships/image" Target="../media/image27.jpg"/><Relationship Id="rId9" Type="http://schemas.openxmlformats.org/officeDocument/2006/relationships/image" Target="../media/image28.jpg"/><Relationship Id="rId10" Type="http://schemas.openxmlformats.org/officeDocument/2006/relationships/image" Target="../media/image29.jpg"/><Relationship Id="rId11" Type="http://schemas.openxmlformats.org/officeDocument/2006/relationships/image" Target="../media/image30.jpg"/><Relationship Id="rId12" Type="http://schemas.openxmlformats.org/officeDocument/2006/relationships/hyperlink" Target="http://www.frontiersin.org/journals/human-" TargetMode="External"/><Relationship Id="rId13" Type="http://schemas.openxmlformats.org/officeDocument/2006/relationships/image" Target="../media/image31.jpg"/><Relationship Id="rId14" Type="http://schemas.openxmlformats.org/officeDocument/2006/relationships/image" Target="../media/image32.png"/><Relationship Id="rId15" Type="http://schemas.openxmlformats.org/officeDocument/2006/relationships/image" Target="../media/image33.png"/><Relationship Id="rId16" Type="http://schemas.openxmlformats.org/officeDocument/2006/relationships/image" Target="../media/image34.png"/><Relationship Id="rId17" Type="http://schemas.openxmlformats.org/officeDocument/2006/relationships/image" Target="../media/image35.jpg"/><Relationship Id="rId18" Type="http://schemas.openxmlformats.org/officeDocument/2006/relationships/image" Target="../media/image36.png"/><Relationship Id="rId19" Type="http://schemas.openxmlformats.org/officeDocument/2006/relationships/image" Target="../media/image37.jpg"/><Relationship Id="rId20" Type="http://schemas.openxmlformats.org/officeDocument/2006/relationships/image" Target="../media/image38.jpg"/><Relationship Id="rId21" Type="http://schemas.openxmlformats.org/officeDocument/2006/relationships/image" Target="../media/image39.jpg"/></Relationships>
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.png"/></Relationships>
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.png"/></Relationships>
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jpg"/></Relationships>
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jpg"/></Relationships>
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jpg"/></Relationships>
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jpg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jpg"/><Relationship Id="rId3" Type="http://schemas.openxmlformats.org/officeDocument/2006/relationships/image" Target="../media/image6.jpg"/><Relationship Id="rId4" Type="http://schemas.openxmlformats.org/officeDocument/2006/relationships/image" Target="../media/image7.jpg"/></Relationships>
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jpg"/><Relationship Id="rId3" Type="http://schemas.openxmlformats.org/officeDocument/2006/relationships/image" Target="../media/image45.jpg"/></Relationships>
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jpg"/></Relationships>
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.png"/></Relationships>
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.png"/></Relationships>
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jpg"/></Relationships>
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jpg"/><Relationship Id="rId3" Type="http://schemas.openxmlformats.org/officeDocument/2006/relationships/image" Target="../media/image49.jpg"/><Relationship Id="rId4" Type="http://schemas.openxmlformats.org/officeDocument/2006/relationships/image" Target="../media/image50.jpg"/><Relationship Id="rId5" Type="http://schemas.openxmlformats.org/officeDocument/2006/relationships/image" Target="../media/image51.jpg"/><Relationship Id="rId6" Type="http://schemas.openxmlformats.org/officeDocument/2006/relationships/image" Target="../media/image52.jpg"/><Relationship Id="rId7" Type="http://schemas.openxmlformats.org/officeDocument/2006/relationships/image" Target="../media/image53.jpg"/></Relationships>
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jpg"/><Relationship Id="rId3" Type="http://schemas.openxmlformats.org/officeDocument/2006/relationships/image" Target="../media/image55.jpg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hyperlink" Target="mailto:sd567@cornell.edu" TargetMode="External"/><Relationship Id="rId4" Type="http://schemas.openxmlformats.org/officeDocument/2006/relationships/image" Target="../media/image8.jpg"/></Relationships>
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6.jpg"/><Relationship Id="rId3" Type="http://schemas.openxmlformats.org/officeDocument/2006/relationships/image" Target="../media/image57.jpg"/></Relationships>
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jpg"/></Relationships>
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.png"/></Relationships>
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9.png"/></Relationships>
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3" Type="http://schemas.openxmlformats.org/officeDocument/2006/relationships/image" Target="../media/image60.jpg"/></Relationships>
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3" Type="http://schemas.openxmlformats.org/officeDocument/2006/relationships/image" Target="../media/image61.jpg"/></Relationships>
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2.jpg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socialsciences.cornell.edu/research-support/request-data" TargetMode="External"/><Relationship Id="rId3" Type="http://schemas.openxmlformats.org/officeDocument/2006/relationships/image" Target="../media/image63.jpg"/></Relationships>
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archive.ciser.cornell.edu/" TargetMode="External"/><Relationship Id="rId3" Type="http://schemas.openxmlformats.org/officeDocument/2006/relationships/image" Target="../media/image64.jpg"/></Relationships>
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3" Type="http://schemas.openxmlformats.org/officeDocument/2006/relationships/image" Target="../media/image65.jpg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.png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Relationship Id="rId3" Type="http://schemas.openxmlformats.org/officeDocument/2006/relationships/image" Target="../media/image11.jpg"/></Relationships>
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jpg"/><Relationship Id="rId3" Type="http://schemas.openxmlformats.org/officeDocument/2006/relationships/image" Target="../media/image13.jpg"/><Relationship Id="rId4" Type="http://schemas.openxmlformats.org/officeDocument/2006/relationships/image" Target="../media/image14.jpg"/><Relationship Id="rId5" Type="http://schemas.openxmlformats.org/officeDocument/2006/relationships/image" Target="../media/image15.jpg"/><Relationship Id="rId6" Type="http://schemas.openxmlformats.org/officeDocument/2006/relationships/image" Target="../media/image16.jpg"/><Relationship Id="rId7" Type="http://schemas.openxmlformats.org/officeDocument/2006/relationships/image" Target="../media/image17.jpg"/><Relationship Id="rId8" Type="http://schemas.openxmlformats.org/officeDocument/2006/relationships/image" Target="../media/image18.jpg"/></Relationships>
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.jpg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b="1">
                <a:latin typeface="Arial"/>
                <a:cs typeface="Arial"/>
              </a:rPr>
              <a:t>Health</a:t>
            </a:r>
            <a:r>
              <a:rPr dirty="0" sz="3000" spc="-25" b="1">
                <a:latin typeface="Arial"/>
                <a:cs typeface="Arial"/>
              </a:rPr>
              <a:t> </a:t>
            </a:r>
            <a:r>
              <a:rPr dirty="0" sz="3000" b="1">
                <a:latin typeface="Arial"/>
                <a:cs typeface="Arial"/>
              </a:rPr>
              <a:t>Biomarkers</a:t>
            </a:r>
            <a:r>
              <a:rPr dirty="0" sz="3000" spc="-25" b="1">
                <a:latin typeface="Arial"/>
                <a:cs typeface="Arial"/>
              </a:rPr>
              <a:t> </a:t>
            </a:r>
            <a:r>
              <a:rPr dirty="0" sz="3000" b="1">
                <a:latin typeface="Arial"/>
                <a:cs typeface="Arial"/>
              </a:rPr>
              <a:t>for</a:t>
            </a:r>
            <a:r>
              <a:rPr dirty="0" sz="3000" spc="-10" b="1">
                <a:latin typeface="Arial"/>
                <a:cs typeface="Arial"/>
              </a:rPr>
              <a:t> </a:t>
            </a:r>
            <a:r>
              <a:rPr dirty="0" sz="3000" b="1">
                <a:latin typeface="Arial"/>
                <a:cs typeface="Arial"/>
              </a:rPr>
              <a:t>Social</a:t>
            </a:r>
            <a:r>
              <a:rPr dirty="0" sz="3000" spc="-10" b="1">
                <a:latin typeface="Arial"/>
                <a:cs typeface="Arial"/>
              </a:rPr>
              <a:t> Research</a:t>
            </a:r>
            <a:endParaRPr sz="3000">
              <a:latin typeface="Arial"/>
              <a:cs typeface="Arial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4385817" y="3995750"/>
            <a:ext cx="3461385" cy="422909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600" b="1">
                <a:latin typeface="Arial"/>
                <a:cs typeface="Arial"/>
              </a:rPr>
              <a:t>The</a:t>
            </a:r>
            <a:r>
              <a:rPr dirty="0" sz="2600" spc="-40" b="1">
                <a:latin typeface="Arial"/>
                <a:cs typeface="Arial"/>
              </a:rPr>
              <a:t> </a:t>
            </a:r>
            <a:r>
              <a:rPr dirty="0" sz="2600" b="1">
                <a:latin typeface="Arial"/>
                <a:cs typeface="Arial"/>
              </a:rPr>
              <a:t>Body</a:t>
            </a:r>
            <a:r>
              <a:rPr dirty="0" sz="2600" spc="-45" b="1">
                <a:latin typeface="Arial"/>
                <a:cs typeface="Arial"/>
              </a:rPr>
              <a:t> </a:t>
            </a:r>
            <a:r>
              <a:rPr dirty="0" sz="2600" b="1">
                <a:latin typeface="Arial"/>
                <a:cs typeface="Arial"/>
              </a:rPr>
              <a:t>tells</a:t>
            </a:r>
            <a:r>
              <a:rPr dirty="0" sz="2600" spc="-25" b="1">
                <a:latin typeface="Arial"/>
                <a:cs typeface="Arial"/>
              </a:rPr>
              <a:t> </a:t>
            </a:r>
            <a:r>
              <a:rPr dirty="0" sz="2600" b="1">
                <a:latin typeface="Arial"/>
                <a:cs typeface="Arial"/>
              </a:rPr>
              <a:t>a</a:t>
            </a:r>
            <a:r>
              <a:rPr dirty="0" sz="2600" spc="-25" b="1">
                <a:latin typeface="Arial"/>
                <a:cs typeface="Arial"/>
              </a:rPr>
              <a:t> </a:t>
            </a:r>
            <a:r>
              <a:rPr dirty="0" sz="2600" spc="-10" b="1">
                <a:latin typeface="Arial"/>
                <a:cs typeface="Arial"/>
              </a:rPr>
              <a:t>story</a:t>
            </a:r>
            <a:endParaRPr sz="2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16724" y="754813"/>
            <a:ext cx="10520424" cy="5267384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78739" y="6626149"/>
            <a:ext cx="3695065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>
                <a:latin typeface="Arial"/>
                <a:cs typeface="Arial"/>
              </a:rPr>
              <a:t>Sege</a:t>
            </a:r>
            <a:r>
              <a:rPr dirty="0" sz="1100" spc="-25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&amp;</a:t>
            </a:r>
            <a:r>
              <a:rPr dirty="0" sz="1100" spc="-25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Browne,</a:t>
            </a:r>
            <a:r>
              <a:rPr dirty="0" sz="1100" spc="-15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2017.</a:t>
            </a:r>
            <a:r>
              <a:rPr dirty="0" sz="1100" spc="-2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Academic</a:t>
            </a:r>
            <a:r>
              <a:rPr dirty="0" sz="1100" spc="-25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Pediatrics.</a:t>
            </a:r>
            <a:r>
              <a:rPr dirty="0" sz="1100" spc="-25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17(7):</a:t>
            </a:r>
            <a:r>
              <a:rPr dirty="0" sz="1100" spc="-50">
                <a:latin typeface="Arial"/>
                <a:cs typeface="Arial"/>
              </a:rPr>
              <a:t> </a:t>
            </a:r>
            <a:r>
              <a:rPr dirty="0" sz="1100" spc="-10">
                <a:latin typeface="Arial"/>
                <a:cs typeface="Arial"/>
              </a:rPr>
              <a:t>S79-</a:t>
            </a:r>
            <a:r>
              <a:rPr dirty="0" sz="1100" spc="-25">
                <a:latin typeface="Arial"/>
                <a:cs typeface="Arial"/>
              </a:rPr>
              <a:t>85.</a:t>
            </a:r>
            <a:endParaRPr sz="1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708385" y="4405647"/>
            <a:ext cx="658393" cy="1832122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510971" y="1578089"/>
            <a:ext cx="5649595" cy="4792980"/>
            <a:chOff x="510971" y="1578089"/>
            <a:chExt cx="5649595" cy="479298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66238" y="4022356"/>
              <a:ext cx="1561846" cy="123950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0971" y="1578089"/>
              <a:ext cx="1633474" cy="479258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245106" y="3088017"/>
              <a:ext cx="1348485" cy="1095616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276472" y="2776093"/>
              <a:ext cx="2094229" cy="133819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787902" y="5108524"/>
              <a:ext cx="1790446" cy="119062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457577" y="1628394"/>
              <a:ext cx="1205090" cy="1371346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271013" y="5218176"/>
              <a:ext cx="1379347" cy="1033462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759072" y="4173423"/>
              <a:ext cx="1695703" cy="819581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119750" y="3230702"/>
              <a:ext cx="1040764" cy="692581"/>
            </a:xfrm>
            <a:prstGeom prst="rect">
              <a:avLst/>
            </a:prstGeom>
          </p:spPr>
        </p:pic>
      </p:grpSp>
      <p:sp>
        <p:nvSpPr>
          <p:cNvPr id="13" name="object 13" descr=""/>
          <p:cNvSpPr txBox="1"/>
          <p:nvPr/>
        </p:nvSpPr>
        <p:spPr>
          <a:xfrm>
            <a:off x="5941567" y="1065656"/>
            <a:ext cx="495300" cy="5892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3700" spc="-25">
                <a:latin typeface="Arial"/>
                <a:cs typeface="Arial"/>
              </a:rPr>
              <a:t>vs</a:t>
            </a:r>
            <a:endParaRPr sz="3700">
              <a:latin typeface="Arial"/>
              <a:cs typeface="Arial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9599421" y="1065656"/>
            <a:ext cx="2112010" cy="5892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3700">
                <a:latin typeface="Arial"/>
                <a:cs typeface="Arial"/>
              </a:rPr>
              <a:t>A</a:t>
            </a:r>
            <a:r>
              <a:rPr dirty="0" sz="3700" spc="-5">
                <a:latin typeface="Arial"/>
                <a:cs typeface="Arial"/>
              </a:rPr>
              <a:t> </a:t>
            </a:r>
            <a:r>
              <a:rPr dirty="0" sz="3700" spc="-10">
                <a:latin typeface="Arial"/>
                <a:cs typeface="Arial"/>
              </a:rPr>
              <a:t>Lifetime</a:t>
            </a:r>
            <a:endParaRPr sz="3700">
              <a:latin typeface="Arial"/>
              <a:cs typeface="Arial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11117706" y="4064"/>
            <a:ext cx="1026794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Measures</a:t>
            </a:r>
            <a:endParaRPr sz="1800">
              <a:latin typeface="Arial"/>
              <a:cs typeface="Arial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78739" y="6427723"/>
            <a:ext cx="5746750" cy="3917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800">
                <a:solidFill>
                  <a:srgbClr val="1B1B1B"/>
                </a:solidFill>
                <a:latin typeface="Arial"/>
                <a:cs typeface="Arial"/>
              </a:rPr>
              <a:t>Lohani</a:t>
            </a:r>
            <a:r>
              <a:rPr dirty="0" sz="800" spc="5">
                <a:solidFill>
                  <a:srgbClr val="1B1B1B"/>
                </a:solidFill>
                <a:latin typeface="Arial"/>
                <a:cs typeface="Arial"/>
              </a:rPr>
              <a:t> </a:t>
            </a:r>
            <a:r>
              <a:rPr dirty="0" sz="800">
                <a:solidFill>
                  <a:srgbClr val="1B1B1B"/>
                </a:solidFill>
                <a:latin typeface="Arial"/>
                <a:cs typeface="Arial"/>
              </a:rPr>
              <a:t>Monika,</a:t>
            </a:r>
            <a:r>
              <a:rPr dirty="0" sz="800" spc="-15">
                <a:solidFill>
                  <a:srgbClr val="1B1B1B"/>
                </a:solidFill>
                <a:latin typeface="Arial"/>
                <a:cs typeface="Arial"/>
              </a:rPr>
              <a:t> </a:t>
            </a:r>
            <a:r>
              <a:rPr dirty="0" sz="800">
                <a:solidFill>
                  <a:srgbClr val="1B1B1B"/>
                </a:solidFill>
                <a:latin typeface="Arial"/>
                <a:cs typeface="Arial"/>
              </a:rPr>
              <a:t>Payne</a:t>
            </a:r>
            <a:r>
              <a:rPr dirty="0" sz="800" spc="-10">
                <a:solidFill>
                  <a:srgbClr val="1B1B1B"/>
                </a:solidFill>
                <a:latin typeface="Arial"/>
                <a:cs typeface="Arial"/>
              </a:rPr>
              <a:t> </a:t>
            </a:r>
            <a:r>
              <a:rPr dirty="0" sz="800">
                <a:solidFill>
                  <a:srgbClr val="1B1B1B"/>
                </a:solidFill>
                <a:latin typeface="Arial"/>
                <a:cs typeface="Arial"/>
              </a:rPr>
              <a:t>Brennan R.,</a:t>
            </a:r>
            <a:r>
              <a:rPr dirty="0" sz="800" spc="-20">
                <a:solidFill>
                  <a:srgbClr val="1B1B1B"/>
                </a:solidFill>
                <a:latin typeface="Arial"/>
                <a:cs typeface="Arial"/>
              </a:rPr>
              <a:t> </a:t>
            </a:r>
            <a:r>
              <a:rPr dirty="0" sz="800">
                <a:solidFill>
                  <a:srgbClr val="1B1B1B"/>
                </a:solidFill>
                <a:latin typeface="Arial"/>
                <a:cs typeface="Arial"/>
              </a:rPr>
              <a:t>Strayer</a:t>
            </a:r>
            <a:r>
              <a:rPr dirty="0" sz="800" spc="-15">
                <a:solidFill>
                  <a:srgbClr val="1B1B1B"/>
                </a:solidFill>
                <a:latin typeface="Arial"/>
                <a:cs typeface="Arial"/>
              </a:rPr>
              <a:t> </a:t>
            </a:r>
            <a:r>
              <a:rPr dirty="0" sz="800">
                <a:solidFill>
                  <a:srgbClr val="1B1B1B"/>
                </a:solidFill>
                <a:latin typeface="Arial"/>
                <a:cs typeface="Arial"/>
              </a:rPr>
              <a:t>David</a:t>
            </a:r>
            <a:r>
              <a:rPr dirty="0" sz="800" spc="-20">
                <a:solidFill>
                  <a:srgbClr val="1B1B1B"/>
                </a:solidFill>
                <a:latin typeface="Arial"/>
                <a:cs typeface="Arial"/>
              </a:rPr>
              <a:t> </a:t>
            </a:r>
            <a:r>
              <a:rPr dirty="0" sz="800">
                <a:solidFill>
                  <a:srgbClr val="1B1B1B"/>
                </a:solidFill>
                <a:latin typeface="Arial"/>
                <a:cs typeface="Arial"/>
              </a:rPr>
              <a:t>L.,</a:t>
            </a:r>
            <a:r>
              <a:rPr dirty="0" sz="800" spc="-15">
                <a:solidFill>
                  <a:srgbClr val="1B1B1B"/>
                </a:solidFill>
                <a:latin typeface="Arial"/>
                <a:cs typeface="Arial"/>
              </a:rPr>
              <a:t> </a:t>
            </a:r>
            <a:r>
              <a:rPr dirty="0" sz="800">
                <a:solidFill>
                  <a:srgbClr val="1B1B1B"/>
                </a:solidFill>
                <a:latin typeface="Arial"/>
                <a:cs typeface="Arial"/>
              </a:rPr>
              <a:t>A</a:t>
            </a:r>
            <a:r>
              <a:rPr dirty="0" sz="800" spc="-15">
                <a:solidFill>
                  <a:srgbClr val="1B1B1B"/>
                </a:solidFill>
                <a:latin typeface="Arial"/>
                <a:cs typeface="Arial"/>
              </a:rPr>
              <a:t> </a:t>
            </a:r>
            <a:r>
              <a:rPr dirty="0" sz="800">
                <a:solidFill>
                  <a:srgbClr val="1B1B1B"/>
                </a:solidFill>
                <a:latin typeface="Arial"/>
                <a:cs typeface="Arial"/>
              </a:rPr>
              <a:t>Review</a:t>
            </a:r>
            <a:r>
              <a:rPr dirty="0" sz="800" spc="-25">
                <a:solidFill>
                  <a:srgbClr val="1B1B1B"/>
                </a:solidFill>
                <a:latin typeface="Arial"/>
                <a:cs typeface="Arial"/>
              </a:rPr>
              <a:t> </a:t>
            </a:r>
            <a:r>
              <a:rPr dirty="0" sz="800">
                <a:solidFill>
                  <a:srgbClr val="1B1B1B"/>
                </a:solidFill>
                <a:latin typeface="Arial"/>
                <a:cs typeface="Arial"/>
              </a:rPr>
              <a:t>of</a:t>
            </a:r>
            <a:r>
              <a:rPr dirty="0" sz="800" spc="-15">
                <a:solidFill>
                  <a:srgbClr val="1B1B1B"/>
                </a:solidFill>
                <a:latin typeface="Arial"/>
                <a:cs typeface="Arial"/>
              </a:rPr>
              <a:t> </a:t>
            </a:r>
            <a:r>
              <a:rPr dirty="0" sz="800" spc="-10">
                <a:solidFill>
                  <a:srgbClr val="1B1B1B"/>
                </a:solidFill>
                <a:latin typeface="Arial"/>
                <a:cs typeface="Arial"/>
              </a:rPr>
              <a:t>Psychophysiological</a:t>
            </a:r>
            <a:r>
              <a:rPr dirty="0" sz="800" spc="-15">
                <a:solidFill>
                  <a:srgbClr val="1B1B1B"/>
                </a:solidFill>
                <a:latin typeface="Arial"/>
                <a:cs typeface="Arial"/>
              </a:rPr>
              <a:t> </a:t>
            </a:r>
            <a:r>
              <a:rPr dirty="0" sz="800">
                <a:solidFill>
                  <a:srgbClr val="1B1B1B"/>
                </a:solidFill>
                <a:latin typeface="Arial"/>
                <a:cs typeface="Arial"/>
              </a:rPr>
              <a:t>Measures to</a:t>
            </a:r>
            <a:r>
              <a:rPr dirty="0" sz="800" spc="-20">
                <a:solidFill>
                  <a:srgbClr val="1B1B1B"/>
                </a:solidFill>
                <a:latin typeface="Arial"/>
                <a:cs typeface="Arial"/>
              </a:rPr>
              <a:t> </a:t>
            </a:r>
            <a:r>
              <a:rPr dirty="0" sz="800">
                <a:solidFill>
                  <a:srgbClr val="1B1B1B"/>
                </a:solidFill>
                <a:latin typeface="Arial"/>
                <a:cs typeface="Arial"/>
              </a:rPr>
              <a:t>Assess</a:t>
            </a:r>
            <a:r>
              <a:rPr dirty="0" sz="800" spc="-45">
                <a:solidFill>
                  <a:srgbClr val="1B1B1B"/>
                </a:solidFill>
                <a:latin typeface="Arial"/>
                <a:cs typeface="Arial"/>
              </a:rPr>
              <a:t> </a:t>
            </a:r>
            <a:r>
              <a:rPr dirty="0" sz="800">
                <a:solidFill>
                  <a:srgbClr val="1B1B1B"/>
                </a:solidFill>
                <a:latin typeface="Arial"/>
                <a:cs typeface="Arial"/>
              </a:rPr>
              <a:t>Cognitive</a:t>
            </a:r>
            <a:r>
              <a:rPr dirty="0" sz="800" spc="-15">
                <a:solidFill>
                  <a:srgbClr val="1B1B1B"/>
                </a:solidFill>
                <a:latin typeface="Arial"/>
                <a:cs typeface="Arial"/>
              </a:rPr>
              <a:t> </a:t>
            </a:r>
            <a:r>
              <a:rPr dirty="0" sz="800">
                <a:solidFill>
                  <a:srgbClr val="1B1B1B"/>
                </a:solidFill>
                <a:latin typeface="Arial"/>
                <a:cs typeface="Arial"/>
              </a:rPr>
              <a:t>States</a:t>
            </a:r>
            <a:r>
              <a:rPr dirty="0" sz="800" spc="-20">
                <a:solidFill>
                  <a:srgbClr val="1B1B1B"/>
                </a:solidFill>
                <a:latin typeface="Arial"/>
                <a:cs typeface="Arial"/>
              </a:rPr>
              <a:t> </a:t>
            </a:r>
            <a:r>
              <a:rPr dirty="0" sz="800" spc="-25">
                <a:solidFill>
                  <a:srgbClr val="1B1B1B"/>
                </a:solidFill>
                <a:latin typeface="Arial"/>
                <a:cs typeface="Arial"/>
              </a:rPr>
              <a:t>in</a:t>
            </a:r>
            <a:r>
              <a:rPr dirty="0" sz="800" spc="-10">
                <a:solidFill>
                  <a:srgbClr val="1B1B1B"/>
                </a:solidFill>
                <a:latin typeface="Arial"/>
                <a:cs typeface="Arial"/>
              </a:rPr>
              <a:t> Real-</a:t>
            </a:r>
            <a:r>
              <a:rPr dirty="0" sz="800">
                <a:solidFill>
                  <a:srgbClr val="1B1B1B"/>
                </a:solidFill>
                <a:latin typeface="Arial"/>
                <a:cs typeface="Arial"/>
              </a:rPr>
              <a:t>World</a:t>
            </a:r>
            <a:r>
              <a:rPr dirty="0" sz="800" spc="-40">
                <a:solidFill>
                  <a:srgbClr val="1B1B1B"/>
                </a:solidFill>
                <a:latin typeface="Arial"/>
                <a:cs typeface="Arial"/>
              </a:rPr>
              <a:t> </a:t>
            </a:r>
            <a:r>
              <a:rPr dirty="0" sz="800">
                <a:solidFill>
                  <a:srgbClr val="1B1B1B"/>
                </a:solidFill>
                <a:latin typeface="Arial"/>
                <a:cs typeface="Arial"/>
              </a:rPr>
              <a:t>Driving, Frontiers</a:t>
            </a:r>
            <a:r>
              <a:rPr dirty="0" sz="800" spc="-10">
                <a:solidFill>
                  <a:srgbClr val="1B1B1B"/>
                </a:solidFill>
                <a:latin typeface="Arial"/>
                <a:cs typeface="Arial"/>
              </a:rPr>
              <a:t> </a:t>
            </a:r>
            <a:r>
              <a:rPr dirty="0" sz="800">
                <a:solidFill>
                  <a:srgbClr val="1B1B1B"/>
                </a:solidFill>
                <a:latin typeface="Arial"/>
                <a:cs typeface="Arial"/>
              </a:rPr>
              <a:t>in</a:t>
            </a:r>
            <a:r>
              <a:rPr dirty="0" sz="800" spc="-5">
                <a:solidFill>
                  <a:srgbClr val="1B1B1B"/>
                </a:solidFill>
                <a:latin typeface="Arial"/>
                <a:cs typeface="Arial"/>
              </a:rPr>
              <a:t> </a:t>
            </a:r>
            <a:r>
              <a:rPr dirty="0" sz="800">
                <a:solidFill>
                  <a:srgbClr val="1B1B1B"/>
                </a:solidFill>
                <a:latin typeface="Arial"/>
                <a:cs typeface="Arial"/>
              </a:rPr>
              <a:t>Human</a:t>
            </a:r>
            <a:r>
              <a:rPr dirty="0" sz="800" spc="-15">
                <a:solidFill>
                  <a:srgbClr val="1B1B1B"/>
                </a:solidFill>
                <a:latin typeface="Arial"/>
                <a:cs typeface="Arial"/>
              </a:rPr>
              <a:t> </a:t>
            </a:r>
            <a:r>
              <a:rPr dirty="0" sz="800" spc="-10">
                <a:solidFill>
                  <a:srgbClr val="1B1B1B"/>
                </a:solidFill>
                <a:latin typeface="Arial"/>
                <a:cs typeface="Arial"/>
              </a:rPr>
              <a:t>Neuroscience,</a:t>
            </a:r>
            <a:r>
              <a:rPr dirty="0" sz="800">
                <a:solidFill>
                  <a:srgbClr val="1B1B1B"/>
                </a:solidFill>
                <a:latin typeface="Arial"/>
                <a:cs typeface="Arial"/>
              </a:rPr>
              <a:t> 13</a:t>
            </a:r>
            <a:r>
              <a:rPr dirty="0" sz="800" spc="5">
                <a:solidFill>
                  <a:srgbClr val="1B1B1B"/>
                </a:solidFill>
                <a:latin typeface="Arial"/>
                <a:cs typeface="Arial"/>
              </a:rPr>
              <a:t> </a:t>
            </a:r>
            <a:r>
              <a:rPr dirty="0" sz="800">
                <a:solidFill>
                  <a:srgbClr val="1B1B1B"/>
                </a:solidFill>
                <a:latin typeface="Arial"/>
                <a:cs typeface="Arial"/>
              </a:rPr>
              <a:t>2019,</a:t>
            </a:r>
            <a:r>
              <a:rPr dirty="0" sz="800" spc="25">
                <a:solidFill>
                  <a:srgbClr val="1B1B1B"/>
                </a:solidFill>
                <a:latin typeface="Arial"/>
                <a:cs typeface="Arial"/>
              </a:rPr>
              <a:t> </a:t>
            </a:r>
            <a:r>
              <a:rPr dirty="0" sz="800" spc="-10">
                <a:solidFill>
                  <a:srgbClr val="1B1B1B"/>
                </a:solidFill>
                <a:latin typeface="Arial"/>
                <a:cs typeface="Arial"/>
              </a:rPr>
              <a:t>https://</a:t>
            </a:r>
            <a:r>
              <a:rPr dirty="0" sz="800" spc="-10">
                <a:solidFill>
                  <a:srgbClr val="1B1B1B"/>
                </a:solidFill>
                <a:latin typeface="Arial"/>
                <a:cs typeface="Arial"/>
                <a:hlinkClick r:id="rId12"/>
              </a:rPr>
              <a:t>www.frontiersin.org/journals/human-</a:t>
            </a:r>
            <a:r>
              <a:rPr dirty="0" sz="800" spc="-10">
                <a:solidFill>
                  <a:srgbClr val="1B1B1B"/>
                </a:solidFill>
                <a:latin typeface="Arial"/>
                <a:cs typeface="Arial"/>
              </a:rPr>
              <a:t> neuroscience/articles/10.3389/fnhum.2019.00057,</a:t>
            </a:r>
            <a:r>
              <a:rPr dirty="0" sz="800" spc="220">
                <a:solidFill>
                  <a:srgbClr val="1B1B1B"/>
                </a:solidFill>
                <a:latin typeface="Arial"/>
                <a:cs typeface="Arial"/>
              </a:rPr>
              <a:t> </a:t>
            </a:r>
            <a:r>
              <a:rPr dirty="0" sz="800" spc="-10">
                <a:solidFill>
                  <a:srgbClr val="1B1B1B"/>
                </a:solidFill>
                <a:latin typeface="Arial"/>
                <a:cs typeface="Arial"/>
              </a:rPr>
              <a:t>10.3389/fnhum.2019.00057,</a:t>
            </a:r>
            <a:r>
              <a:rPr dirty="0" sz="800" spc="240">
                <a:solidFill>
                  <a:srgbClr val="1B1B1B"/>
                </a:solidFill>
                <a:latin typeface="Arial"/>
                <a:cs typeface="Arial"/>
              </a:rPr>
              <a:t> </a:t>
            </a:r>
            <a:r>
              <a:rPr dirty="0" sz="800" spc="-10">
                <a:solidFill>
                  <a:srgbClr val="1B1B1B"/>
                </a:solidFill>
                <a:latin typeface="Arial"/>
                <a:cs typeface="Arial"/>
              </a:rPr>
              <a:t>1662-</a:t>
            </a:r>
            <a:r>
              <a:rPr dirty="0" sz="800" spc="-20">
                <a:solidFill>
                  <a:srgbClr val="1B1B1B"/>
                </a:solidFill>
                <a:latin typeface="Arial"/>
                <a:cs typeface="Arial"/>
              </a:rPr>
              <a:t>5161</a:t>
            </a:r>
            <a:endParaRPr sz="800">
              <a:latin typeface="Arial"/>
              <a:cs typeface="Arial"/>
            </a:endParaRPr>
          </a:p>
        </p:txBody>
      </p:sp>
      <p:pic>
        <p:nvPicPr>
          <p:cNvPr id="17" name="object 17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6286500" y="1582191"/>
            <a:ext cx="5821172" cy="430885"/>
          </a:xfrm>
          <a:prstGeom prst="rect">
            <a:avLst/>
          </a:prstGeom>
        </p:spPr>
      </p:pic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56515" rIns="0" bIns="0" rtlCol="0" vert="horz">
            <a:spAutoFit/>
          </a:bodyPr>
          <a:lstStyle/>
          <a:p>
            <a:pPr marL="102235">
              <a:lnSpc>
                <a:spcPct val="100000"/>
              </a:lnSpc>
              <a:spcBef>
                <a:spcPts val="445"/>
              </a:spcBef>
            </a:pPr>
            <a:r>
              <a:rPr dirty="0" sz="1800" b="1">
                <a:latin typeface="Arial"/>
                <a:cs typeface="Arial"/>
              </a:rPr>
              <a:t>Some</a:t>
            </a:r>
            <a:r>
              <a:rPr dirty="0" sz="1800" spc="-40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ways</a:t>
            </a:r>
            <a:r>
              <a:rPr dirty="0" sz="1800" spc="-60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to</a:t>
            </a:r>
            <a:r>
              <a:rPr dirty="0" sz="1800" spc="-20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measure</a:t>
            </a:r>
            <a:r>
              <a:rPr dirty="0" sz="1800" spc="-25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biological</a:t>
            </a:r>
            <a:r>
              <a:rPr dirty="0" sz="1800" spc="-50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processes</a:t>
            </a:r>
            <a:r>
              <a:rPr dirty="0" sz="1800" spc="-25" b="1">
                <a:latin typeface="Arial"/>
                <a:cs typeface="Arial"/>
              </a:rPr>
              <a:t> </a:t>
            </a:r>
            <a:r>
              <a:rPr dirty="0" sz="1800" spc="-20" b="1">
                <a:latin typeface="Arial"/>
                <a:cs typeface="Arial"/>
              </a:rPr>
              <a:t>are: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715"/>
              </a:spcBef>
            </a:pPr>
            <a:r>
              <a:rPr dirty="0"/>
              <a:t>A</a:t>
            </a:r>
            <a:r>
              <a:rPr dirty="0" spc="-5"/>
              <a:t> </a:t>
            </a:r>
            <a:r>
              <a:rPr dirty="0" spc="-10"/>
              <a:t>moment</a:t>
            </a:r>
          </a:p>
        </p:txBody>
      </p:sp>
      <p:pic>
        <p:nvPicPr>
          <p:cNvPr id="19" name="object 19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6488765" y="2249423"/>
            <a:ext cx="1015791" cy="1695019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10796523" y="2249423"/>
            <a:ext cx="1209687" cy="2195576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6478406" y="4438218"/>
            <a:ext cx="1239891" cy="1152445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7755514" y="2210067"/>
            <a:ext cx="1441570" cy="1867987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9445194" y="2226978"/>
            <a:ext cx="1100162" cy="3611998"/>
          </a:xfrm>
          <a:prstGeom prst="rect">
            <a:avLst/>
          </a:prstGeom>
        </p:spPr>
      </p:pic>
      <p:sp>
        <p:nvSpPr>
          <p:cNvPr id="24" name="object 24" descr=""/>
          <p:cNvSpPr txBox="1"/>
          <p:nvPr/>
        </p:nvSpPr>
        <p:spPr>
          <a:xfrm>
            <a:off x="6004052" y="6463385"/>
            <a:ext cx="6075045" cy="3917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800">
                <a:latin typeface="Arial"/>
                <a:cs typeface="Arial"/>
              </a:rPr>
              <a:t>Kempel</a:t>
            </a:r>
            <a:r>
              <a:rPr dirty="0" sz="800" spc="-20">
                <a:latin typeface="Arial"/>
                <a:cs typeface="Arial"/>
              </a:rPr>
              <a:t> </a:t>
            </a:r>
            <a:r>
              <a:rPr dirty="0" sz="800">
                <a:latin typeface="Arial"/>
                <a:cs typeface="Arial"/>
              </a:rPr>
              <a:t>MK,</a:t>
            </a:r>
            <a:r>
              <a:rPr dirty="0" sz="800" spc="-20">
                <a:latin typeface="Arial"/>
                <a:cs typeface="Arial"/>
              </a:rPr>
              <a:t> </a:t>
            </a:r>
            <a:r>
              <a:rPr dirty="0" sz="800">
                <a:latin typeface="Arial"/>
                <a:cs typeface="Arial"/>
              </a:rPr>
              <a:t>Winding</a:t>
            </a:r>
            <a:r>
              <a:rPr dirty="0" sz="800" spc="-30">
                <a:latin typeface="Arial"/>
                <a:cs typeface="Arial"/>
              </a:rPr>
              <a:t> </a:t>
            </a:r>
            <a:r>
              <a:rPr dirty="0" sz="800">
                <a:latin typeface="Arial"/>
                <a:cs typeface="Arial"/>
              </a:rPr>
              <a:t>TN,</a:t>
            </a:r>
            <a:r>
              <a:rPr dirty="0" sz="800" spc="-15">
                <a:latin typeface="Arial"/>
                <a:cs typeface="Arial"/>
              </a:rPr>
              <a:t> </a:t>
            </a:r>
            <a:r>
              <a:rPr dirty="0" sz="800">
                <a:latin typeface="Arial"/>
                <a:cs typeface="Arial"/>
              </a:rPr>
              <a:t>Lynggaard</a:t>
            </a:r>
            <a:r>
              <a:rPr dirty="0" sz="800" spc="15">
                <a:latin typeface="Arial"/>
                <a:cs typeface="Arial"/>
              </a:rPr>
              <a:t> </a:t>
            </a:r>
            <a:r>
              <a:rPr dirty="0" sz="800">
                <a:latin typeface="Arial"/>
                <a:cs typeface="Arial"/>
              </a:rPr>
              <a:t>V,</a:t>
            </a:r>
            <a:r>
              <a:rPr dirty="0" sz="800" spc="-5">
                <a:latin typeface="Arial"/>
                <a:cs typeface="Arial"/>
              </a:rPr>
              <a:t> </a:t>
            </a:r>
            <a:r>
              <a:rPr dirty="0" sz="800">
                <a:latin typeface="Arial"/>
                <a:cs typeface="Arial"/>
              </a:rPr>
              <a:t>Brantlov</a:t>
            </a:r>
            <a:r>
              <a:rPr dirty="0" sz="800" spc="-20">
                <a:latin typeface="Arial"/>
                <a:cs typeface="Arial"/>
              </a:rPr>
              <a:t> </a:t>
            </a:r>
            <a:r>
              <a:rPr dirty="0" sz="800">
                <a:latin typeface="Arial"/>
                <a:cs typeface="Arial"/>
              </a:rPr>
              <a:t>S,</a:t>
            </a:r>
            <a:r>
              <a:rPr dirty="0" sz="800" spc="-20">
                <a:latin typeface="Arial"/>
                <a:cs typeface="Arial"/>
              </a:rPr>
              <a:t> </a:t>
            </a:r>
            <a:r>
              <a:rPr dirty="0" sz="800">
                <a:latin typeface="Arial"/>
                <a:cs typeface="Arial"/>
              </a:rPr>
              <a:t>Andersen</a:t>
            </a:r>
            <a:r>
              <a:rPr dirty="0" sz="800" spc="10">
                <a:latin typeface="Arial"/>
                <a:cs typeface="Arial"/>
              </a:rPr>
              <a:t> </a:t>
            </a:r>
            <a:r>
              <a:rPr dirty="0" sz="800">
                <a:latin typeface="Arial"/>
                <a:cs typeface="Arial"/>
              </a:rPr>
              <a:t>JH,</a:t>
            </a:r>
            <a:r>
              <a:rPr dirty="0" sz="800" spc="-25">
                <a:latin typeface="Arial"/>
                <a:cs typeface="Arial"/>
              </a:rPr>
              <a:t> </a:t>
            </a:r>
            <a:r>
              <a:rPr dirty="0" sz="800">
                <a:latin typeface="Arial"/>
                <a:cs typeface="Arial"/>
              </a:rPr>
              <a:t>Böttcher</a:t>
            </a:r>
            <a:r>
              <a:rPr dirty="0" sz="800" spc="-10">
                <a:latin typeface="Arial"/>
                <a:cs typeface="Arial"/>
              </a:rPr>
              <a:t> </a:t>
            </a:r>
            <a:r>
              <a:rPr dirty="0" sz="800">
                <a:latin typeface="Arial"/>
                <a:cs typeface="Arial"/>
              </a:rPr>
              <a:t>M.</a:t>
            </a:r>
            <a:r>
              <a:rPr dirty="0" sz="800" spc="-10">
                <a:latin typeface="Arial"/>
                <a:cs typeface="Arial"/>
              </a:rPr>
              <a:t> </a:t>
            </a:r>
            <a:r>
              <a:rPr dirty="0" sz="800">
                <a:latin typeface="Arial"/>
                <a:cs typeface="Arial"/>
              </a:rPr>
              <a:t>Traditional</a:t>
            </a:r>
            <a:r>
              <a:rPr dirty="0" sz="800" spc="-15">
                <a:latin typeface="Arial"/>
                <a:cs typeface="Arial"/>
              </a:rPr>
              <a:t> </a:t>
            </a:r>
            <a:r>
              <a:rPr dirty="0" sz="800">
                <a:latin typeface="Arial"/>
                <a:cs typeface="Arial"/>
              </a:rPr>
              <a:t>and</a:t>
            </a:r>
            <a:r>
              <a:rPr dirty="0" sz="800" spc="-5">
                <a:latin typeface="Arial"/>
                <a:cs typeface="Arial"/>
              </a:rPr>
              <a:t> </a:t>
            </a:r>
            <a:r>
              <a:rPr dirty="0" sz="800">
                <a:latin typeface="Arial"/>
                <a:cs typeface="Arial"/>
              </a:rPr>
              <a:t>novel</a:t>
            </a:r>
            <a:r>
              <a:rPr dirty="0" sz="800" spc="15">
                <a:latin typeface="Arial"/>
                <a:cs typeface="Arial"/>
              </a:rPr>
              <a:t> </a:t>
            </a:r>
            <a:r>
              <a:rPr dirty="0" sz="800" spc="-10">
                <a:latin typeface="Arial"/>
                <a:cs typeface="Arial"/>
              </a:rPr>
              <a:t>cardiometabolic</a:t>
            </a:r>
            <a:r>
              <a:rPr dirty="0" sz="800" spc="-30">
                <a:latin typeface="Arial"/>
                <a:cs typeface="Arial"/>
              </a:rPr>
              <a:t> </a:t>
            </a:r>
            <a:r>
              <a:rPr dirty="0" sz="800">
                <a:latin typeface="Arial"/>
                <a:cs typeface="Arial"/>
              </a:rPr>
              <a:t>risk</a:t>
            </a:r>
            <a:r>
              <a:rPr dirty="0" sz="800" spc="-30">
                <a:latin typeface="Arial"/>
                <a:cs typeface="Arial"/>
              </a:rPr>
              <a:t> </a:t>
            </a:r>
            <a:r>
              <a:rPr dirty="0" sz="800" spc="-10">
                <a:latin typeface="Arial"/>
                <a:cs typeface="Arial"/>
              </a:rPr>
              <a:t>markers </a:t>
            </a:r>
            <a:r>
              <a:rPr dirty="0" sz="800">
                <a:latin typeface="Arial"/>
                <a:cs typeface="Arial"/>
              </a:rPr>
              <a:t>across</a:t>
            </a:r>
            <a:r>
              <a:rPr dirty="0" sz="800" spc="-20">
                <a:latin typeface="Arial"/>
                <a:cs typeface="Arial"/>
              </a:rPr>
              <a:t> </a:t>
            </a:r>
            <a:r>
              <a:rPr dirty="0" sz="800">
                <a:latin typeface="Arial"/>
                <a:cs typeface="Arial"/>
              </a:rPr>
              <a:t>strata</a:t>
            </a:r>
            <a:r>
              <a:rPr dirty="0" sz="800" spc="-25">
                <a:latin typeface="Arial"/>
                <a:cs typeface="Arial"/>
              </a:rPr>
              <a:t> </a:t>
            </a:r>
            <a:r>
              <a:rPr dirty="0" sz="800">
                <a:latin typeface="Arial"/>
                <a:cs typeface="Arial"/>
              </a:rPr>
              <a:t>of</a:t>
            </a:r>
            <a:r>
              <a:rPr dirty="0" sz="800" spc="-10">
                <a:latin typeface="Arial"/>
                <a:cs typeface="Arial"/>
              </a:rPr>
              <a:t> </a:t>
            </a:r>
            <a:r>
              <a:rPr dirty="0" sz="800">
                <a:latin typeface="Arial"/>
                <a:cs typeface="Arial"/>
              </a:rPr>
              <a:t>body</a:t>
            </a:r>
            <a:r>
              <a:rPr dirty="0" sz="800" spc="10">
                <a:latin typeface="Arial"/>
                <a:cs typeface="Arial"/>
              </a:rPr>
              <a:t> </a:t>
            </a:r>
            <a:r>
              <a:rPr dirty="0" sz="800">
                <a:latin typeface="Arial"/>
                <a:cs typeface="Arial"/>
              </a:rPr>
              <a:t>mass</a:t>
            </a:r>
            <a:r>
              <a:rPr dirty="0" sz="800" spc="-45">
                <a:latin typeface="Arial"/>
                <a:cs typeface="Arial"/>
              </a:rPr>
              <a:t> </a:t>
            </a:r>
            <a:r>
              <a:rPr dirty="0" sz="800">
                <a:latin typeface="Arial"/>
                <a:cs typeface="Arial"/>
              </a:rPr>
              <a:t>index</a:t>
            </a:r>
            <a:r>
              <a:rPr dirty="0" sz="800" spc="-5">
                <a:latin typeface="Arial"/>
                <a:cs typeface="Arial"/>
              </a:rPr>
              <a:t> </a:t>
            </a:r>
            <a:r>
              <a:rPr dirty="0" sz="800">
                <a:latin typeface="Arial"/>
                <a:cs typeface="Arial"/>
              </a:rPr>
              <a:t>in</a:t>
            </a:r>
            <a:r>
              <a:rPr dirty="0" sz="800" spc="-10">
                <a:latin typeface="Arial"/>
                <a:cs typeface="Arial"/>
              </a:rPr>
              <a:t> </a:t>
            </a:r>
            <a:r>
              <a:rPr dirty="0" sz="800">
                <a:latin typeface="Arial"/>
                <a:cs typeface="Arial"/>
              </a:rPr>
              <a:t>young</a:t>
            </a:r>
            <a:r>
              <a:rPr dirty="0" sz="800" spc="10">
                <a:latin typeface="Arial"/>
                <a:cs typeface="Arial"/>
              </a:rPr>
              <a:t> </a:t>
            </a:r>
            <a:r>
              <a:rPr dirty="0" sz="800">
                <a:latin typeface="Arial"/>
                <a:cs typeface="Arial"/>
              </a:rPr>
              <a:t>adults.</a:t>
            </a:r>
            <a:r>
              <a:rPr dirty="0" sz="800" spc="15">
                <a:latin typeface="Arial"/>
                <a:cs typeface="Arial"/>
              </a:rPr>
              <a:t> </a:t>
            </a:r>
            <a:r>
              <a:rPr dirty="0" sz="800">
                <a:latin typeface="Arial"/>
                <a:cs typeface="Arial"/>
              </a:rPr>
              <a:t>Obes</a:t>
            </a:r>
            <a:r>
              <a:rPr dirty="0" sz="800" spc="-5">
                <a:latin typeface="Arial"/>
                <a:cs typeface="Arial"/>
              </a:rPr>
              <a:t> </a:t>
            </a:r>
            <a:r>
              <a:rPr dirty="0" sz="800">
                <a:latin typeface="Arial"/>
                <a:cs typeface="Arial"/>
              </a:rPr>
              <a:t>Sci</a:t>
            </a:r>
            <a:r>
              <a:rPr dirty="0" sz="800" spc="-35">
                <a:latin typeface="Arial"/>
                <a:cs typeface="Arial"/>
              </a:rPr>
              <a:t> </a:t>
            </a:r>
            <a:r>
              <a:rPr dirty="0" sz="800">
                <a:latin typeface="Arial"/>
                <a:cs typeface="Arial"/>
              </a:rPr>
              <a:t>Pract.</a:t>
            </a:r>
            <a:r>
              <a:rPr dirty="0" sz="800" spc="-15">
                <a:latin typeface="Arial"/>
                <a:cs typeface="Arial"/>
              </a:rPr>
              <a:t> </a:t>
            </a:r>
            <a:r>
              <a:rPr dirty="0" sz="800">
                <a:latin typeface="Arial"/>
                <a:cs typeface="Arial"/>
              </a:rPr>
              <a:t>2021</a:t>
            </a:r>
            <a:r>
              <a:rPr dirty="0" sz="800" spc="10">
                <a:latin typeface="Arial"/>
                <a:cs typeface="Arial"/>
              </a:rPr>
              <a:t> </a:t>
            </a:r>
            <a:r>
              <a:rPr dirty="0" sz="800">
                <a:latin typeface="Arial"/>
                <a:cs typeface="Arial"/>
              </a:rPr>
              <a:t>Jun</a:t>
            </a:r>
            <a:r>
              <a:rPr dirty="0" sz="800" spc="-15">
                <a:latin typeface="Arial"/>
                <a:cs typeface="Arial"/>
              </a:rPr>
              <a:t> </a:t>
            </a:r>
            <a:r>
              <a:rPr dirty="0" sz="800" spc="-10">
                <a:latin typeface="Arial"/>
                <a:cs typeface="Arial"/>
              </a:rPr>
              <a:t>1;7(6):727-</a:t>
            </a:r>
            <a:r>
              <a:rPr dirty="0" sz="800">
                <a:latin typeface="Arial"/>
                <a:cs typeface="Arial"/>
              </a:rPr>
              <a:t>737.</a:t>
            </a:r>
            <a:r>
              <a:rPr dirty="0" sz="800" spc="30">
                <a:latin typeface="Arial"/>
                <a:cs typeface="Arial"/>
              </a:rPr>
              <a:t> </a:t>
            </a:r>
            <a:r>
              <a:rPr dirty="0" sz="800">
                <a:latin typeface="Arial"/>
                <a:cs typeface="Arial"/>
              </a:rPr>
              <a:t>doi:</a:t>
            </a:r>
            <a:r>
              <a:rPr dirty="0" sz="800" spc="-10">
                <a:latin typeface="Arial"/>
                <a:cs typeface="Arial"/>
              </a:rPr>
              <a:t> 10.1002/osp4.528.</a:t>
            </a:r>
            <a:r>
              <a:rPr dirty="0" sz="800" spc="35">
                <a:latin typeface="Arial"/>
                <a:cs typeface="Arial"/>
              </a:rPr>
              <a:t> </a:t>
            </a:r>
            <a:r>
              <a:rPr dirty="0" sz="800">
                <a:latin typeface="Arial"/>
                <a:cs typeface="Arial"/>
              </a:rPr>
              <a:t>PMID:</a:t>
            </a:r>
            <a:r>
              <a:rPr dirty="0" sz="800" spc="-15">
                <a:latin typeface="Arial"/>
                <a:cs typeface="Arial"/>
              </a:rPr>
              <a:t> </a:t>
            </a:r>
            <a:r>
              <a:rPr dirty="0" sz="800" spc="-10">
                <a:latin typeface="Arial"/>
                <a:cs typeface="Arial"/>
              </a:rPr>
              <a:t>34877012; </a:t>
            </a:r>
            <a:r>
              <a:rPr dirty="0" sz="800">
                <a:latin typeface="Arial"/>
                <a:cs typeface="Arial"/>
              </a:rPr>
              <a:t>PMCID:</a:t>
            </a:r>
            <a:r>
              <a:rPr dirty="0" sz="800" spc="-30">
                <a:latin typeface="Arial"/>
                <a:cs typeface="Arial"/>
              </a:rPr>
              <a:t> </a:t>
            </a:r>
            <a:r>
              <a:rPr dirty="0" sz="800" spc="-10">
                <a:latin typeface="Arial"/>
                <a:cs typeface="Arial"/>
              </a:rPr>
              <a:t>PMC8633932.</a:t>
            </a:r>
            <a:endParaRPr sz="800">
              <a:latin typeface="Arial"/>
              <a:cs typeface="Arial"/>
            </a:endParaRPr>
          </a:p>
        </p:txBody>
      </p:sp>
      <p:pic>
        <p:nvPicPr>
          <p:cNvPr id="25" name="object 25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8123061" y="4538017"/>
            <a:ext cx="789784" cy="803559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6645402" y="5648921"/>
            <a:ext cx="1004671" cy="702005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7947532" y="5406974"/>
            <a:ext cx="1109167" cy="788098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1089258" y="5030939"/>
            <a:ext cx="797610" cy="530771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4962" y="344457"/>
            <a:ext cx="910530" cy="900731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664" y="2418714"/>
            <a:ext cx="10494010" cy="199136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algn="ctr" marL="12065" marR="5080">
              <a:lnSpc>
                <a:spcPct val="100000"/>
              </a:lnSpc>
              <a:spcBef>
                <a:spcPts val="95"/>
              </a:spcBef>
            </a:pPr>
            <a:r>
              <a:rPr dirty="0" sz="4300"/>
              <a:t>What</a:t>
            </a:r>
            <a:r>
              <a:rPr dirty="0" sz="4300" spc="-40"/>
              <a:t> </a:t>
            </a:r>
            <a:r>
              <a:rPr dirty="0" sz="4300"/>
              <a:t>did</a:t>
            </a:r>
            <a:r>
              <a:rPr dirty="0" sz="4300" spc="-45"/>
              <a:t> </a:t>
            </a:r>
            <a:r>
              <a:rPr dirty="0" sz="4300"/>
              <a:t>you</a:t>
            </a:r>
            <a:r>
              <a:rPr dirty="0" sz="4300" spc="-45"/>
              <a:t> </a:t>
            </a:r>
            <a:r>
              <a:rPr dirty="0" sz="4300"/>
              <a:t>find</a:t>
            </a:r>
            <a:r>
              <a:rPr dirty="0" sz="4300" spc="-35"/>
              <a:t> </a:t>
            </a:r>
            <a:r>
              <a:rPr dirty="0" sz="4300"/>
              <a:t>most</a:t>
            </a:r>
            <a:r>
              <a:rPr dirty="0" sz="4300" spc="-25"/>
              <a:t> </a:t>
            </a:r>
            <a:r>
              <a:rPr dirty="0" sz="4300"/>
              <a:t>useful</a:t>
            </a:r>
            <a:r>
              <a:rPr dirty="0" sz="4300" spc="-45"/>
              <a:t> </a:t>
            </a:r>
            <a:r>
              <a:rPr dirty="0" sz="4300"/>
              <a:t>or</a:t>
            </a:r>
            <a:r>
              <a:rPr dirty="0" sz="4300" spc="-30"/>
              <a:t> </a:t>
            </a:r>
            <a:r>
              <a:rPr dirty="0" sz="4300" spc="-10"/>
              <a:t>interesting </a:t>
            </a:r>
            <a:r>
              <a:rPr dirty="0" sz="4300"/>
              <a:t>from</a:t>
            </a:r>
            <a:r>
              <a:rPr dirty="0" sz="4300" spc="-70"/>
              <a:t> </a:t>
            </a:r>
            <a:r>
              <a:rPr dirty="0" sz="4300"/>
              <a:t>the</a:t>
            </a:r>
            <a:r>
              <a:rPr dirty="0" sz="4300" spc="-90"/>
              <a:t> </a:t>
            </a:r>
            <a:r>
              <a:rPr dirty="0" sz="4300"/>
              <a:t>Psychophysiological</a:t>
            </a:r>
            <a:r>
              <a:rPr dirty="0" sz="4300" spc="-110"/>
              <a:t> </a:t>
            </a:r>
            <a:r>
              <a:rPr dirty="0" sz="4300"/>
              <a:t>Measures</a:t>
            </a:r>
            <a:r>
              <a:rPr dirty="0" sz="4300" spc="-80"/>
              <a:t> </a:t>
            </a:r>
            <a:r>
              <a:rPr dirty="0" sz="4300" spc="-25"/>
              <a:t>for </a:t>
            </a:r>
            <a:r>
              <a:rPr dirty="0" sz="4300"/>
              <a:t>Social</a:t>
            </a:r>
            <a:r>
              <a:rPr dirty="0" sz="4300" spc="-25"/>
              <a:t> </a:t>
            </a:r>
            <a:r>
              <a:rPr dirty="0" sz="4300"/>
              <a:t>Sciences</a:t>
            </a:r>
            <a:r>
              <a:rPr dirty="0" sz="4300" spc="-15"/>
              <a:t> </a:t>
            </a:r>
            <a:r>
              <a:rPr dirty="0" sz="4300" spc="-10"/>
              <a:t>workshop?</a:t>
            </a:r>
            <a:endParaRPr sz="43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4962" y="344457"/>
            <a:ext cx="910530" cy="900731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580133" y="2746374"/>
            <a:ext cx="9032240" cy="133604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 marR="5080" indent="2607945">
              <a:lnSpc>
                <a:spcPct val="100000"/>
              </a:lnSpc>
              <a:spcBef>
                <a:spcPts val="95"/>
              </a:spcBef>
            </a:pPr>
            <a:r>
              <a:rPr dirty="0" sz="4300" spc="-10"/>
              <a:t>BIOMARKERS, </a:t>
            </a:r>
            <a:r>
              <a:rPr dirty="0" sz="4300"/>
              <a:t>ADVANTAGES,</a:t>
            </a:r>
            <a:r>
              <a:rPr dirty="0" sz="4300" spc="-30"/>
              <a:t> </a:t>
            </a:r>
            <a:r>
              <a:rPr dirty="0" sz="4300"/>
              <a:t>AND</a:t>
            </a:r>
            <a:r>
              <a:rPr dirty="0" sz="4300" spc="5"/>
              <a:t> </a:t>
            </a:r>
            <a:r>
              <a:rPr dirty="0" sz="4300" spc="-10"/>
              <a:t>CHALLENGES</a:t>
            </a:r>
            <a:endParaRPr sz="43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574040" y="1779778"/>
            <a:ext cx="4400550" cy="84899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00"/>
              </a:spcBef>
              <a:buClr>
                <a:srgbClr val="202020"/>
              </a:buClr>
              <a:buFont typeface="Arial"/>
              <a:buChar char="●"/>
              <a:tabLst>
                <a:tab pos="354965" algn="l"/>
              </a:tabLst>
            </a:pPr>
            <a:r>
              <a:rPr dirty="0" sz="1800" b="1">
                <a:latin typeface="Arial"/>
                <a:cs typeface="Arial"/>
              </a:rPr>
              <a:t>A</a:t>
            </a:r>
            <a:r>
              <a:rPr dirty="0" sz="1800" spc="-70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“Objective”</a:t>
            </a:r>
            <a:r>
              <a:rPr dirty="0" sz="1800" spc="-30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Biological</a:t>
            </a:r>
            <a:r>
              <a:rPr dirty="0" sz="1800" spc="-70" b="1">
                <a:latin typeface="Arial"/>
                <a:cs typeface="Arial"/>
              </a:rPr>
              <a:t> </a:t>
            </a:r>
            <a:r>
              <a:rPr dirty="0" sz="1800" spc="-10" b="1">
                <a:latin typeface="Arial"/>
                <a:cs typeface="Arial"/>
              </a:rPr>
              <a:t>Observation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90"/>
              </a:spcBef>
              <a:buClr>
                <a:srgbClr val="202020"/>
              </a:buClr>
              <a:buFont typeface="Arial"/>
              <a:buChar char="●"/>
            </a:pPr>
            <a:endParaRPr sz="1800">
              <a:latin typeface="Arial"/>
              <a:cs typeface="Arial"/>
            </a:endParaRPr>
          </a:p>
          <a:p>
            <a:pPr lvl="1" marL="812800" indent="-342900">
              <a:lnSpc>
                <a:spcPct val="100000"/>
              </a:lnSpc>
              <a:buClr>
                <a:srgbClr val="202020"/>
              </a:buClr>
              <a:buChar char="○"/>
              <a:tabLst>
                <a:tab pos="812800" algn="l"/>
              </a:tabLst>
            </a:pPr>
            <a:r>
              <a:rPr dirty="0" sz="1800">
                <a:latin typeface="Arial"/>
                <a:cs typeface="Arial"/>
              </a:rPr>
              <a:t>Physical</a:t>
            </a:r>
            <a:r>
              <a:rPr dirty="0" sz="1800" spc="-40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Measures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1488694" y="2877439"/>
            <a:ext cx="3147695" cy="1123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00"/>
              </a:spcBef>
              <a:buClr>
                <a:srgbClr val="202020"/>
              </a:buClr>
              <a:buChar char="■"/>
              <a:tabLst>
                <a:tab pos="354965" algn="l"/>
              </a:tabLst>
            </a:pPr>
            <a:r>
              <a:rPr dirty="0" sz="1800">
                <a:latin typeface="Arial"/>
                <a:cs typeface="Arial"/>
              </a:rPr>
              <a:t>Height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and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Weight</a:t>
            </a:r>
            <a:endParaRPr sz="180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buClr>
                <a:srgbClr val="202020"/>
              </a:buClr>
              <a:buChar char="■"/>
              <a:tabLst>
                <a:tab pos="354965" algn="l"/>
              </a:tabLst>
            </a:pPr>
            <a:r>
              <a:rPr dirty="0" sz="1800">
                <a:latin typeface="Arial"/>
                <a:cs typeface="Arial"/>
              </a:rPr>
              <a:t>Waist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and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Hip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 spc="-20">
                <a:latin typeface="Arial"/>
                <a:cs typeface="Arial"/>
              </a:rPr>
              <a:t>Ratio</a:t>
            </a:r>
            <a:endParaRPr sz="180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buClr>
                <a:srgbClr val="202020"/>
              </a:buClr>
              <a:buChar char="■"/>
              <a:tabLst>
                <a:tab pos="354965" algn="l"/>
              </a:tabLst>
            </a:pPr>
            <a:r>
              <a:rPr dirty="0" sz="1800">
                <a:latin typeface="Arial"/>
                <a:cs typeface="Arial"/>
              </a:rPr>
              <a:t>Heart</a:t>
            </a:r>
            <a:r>
              <a:rPr dirty="0" sz="1800" spc="-3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and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Respiratory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 spc="-20">
                <a:latin typeface="Arial"/>
                <a:cs typeface="Arial"/>
              </a:rPr>
              <a:t>Rate</a:t>
            </a:r>
            <a:endParaRPr sz="180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buClr>
                <a:srgbClr val="202020"/>
              </a:buClr>
              <a:buChar char="■"/>
              <a:tabLst>
                <a:tab pos="354965" algn="l"/>
              </a:tabLst>
            </a:pPr>
            <a:r>
              <a:rPr dirty="0" sz="1800">
                <a:latin typeface="Arial"/>
                <a:cs typeface="Arial"/>
              </a:rPr>
              <a:t>Blood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Pressure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1031239" y="4249292"/>
            <a:ext cx="4037329" cy="8483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5600" marR="5080" indent="-343535">
              <a:lnSpc>
                <a:spcPct val="100000"/>
              </a:lnSpc>
              <a:spcBef>
                <a:spcPts val="100"/>
              </a:spcBef>
              <a:buClr>
                <a:srgbClr val="202020"/>
              </a:buClr>
              <a:buChar char="○"/>
              <a:tabLst>
                <a:tab pos="355600" algn="l"/>
              </a:tabLst>
            </a:pPr>
            <a:r>
              <a:rPr dirty="0" sz="1800">
                <a:latin typeface="Arial"/>
                <a:cs typeface="Arial"/>
              </a:rPr>
              <a:t>Cellular,</a:t>
            </a:r>
            <a:r>
              <a:rPr dirty="0" sz="1800" spc="-4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molecular,</a:t>
            </a:r>
            <a:r>
              <a:rPr dirty="0" sz="1800" spc="-40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biochemical </a:t>
            </a:r>
            <a:r>
              <a:rPr dirty="0" sz="1800">
                <a:latin typeface="Arial"/>
                <a:cs typeface="Arial"/>
              </a:rPr>
              <a:t>Measures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derived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from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biological </a:t>
            </a:r>
            <a:r>
              <a:rPr dirty="0" sz="1800">
                <a:latin typeface="Arial"/>
                <a:cs typeface="Arial"/>
              </a:rPr>
              <a:t>specimens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like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tissues,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cells,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or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fluid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1488694" y="5346903"/>
            <a:ext cx="3922395" cy="8483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00"/>
              </a:spcBef>
              <a:buClr>
                <a:srgbClr val="202020"/>
              </a:buClr>
              <a:buChar char="■"/>
              <a:tabLst>
                <a:tab pos="354965" algn="l"/>
              </a:tabLst>
            </a:pPr>
            <a:r>
              <a:rPr dirty="0" sz="1800">
                <a:latin typeface="Arial"/>
                <a:cs typeface="Arial"/>
              </a:rPr>
              <a:t>Lipids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(Blood)</a:t>
            </a:r>
            <a:endParaRPr sz="180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buClr>
                <a:srgbClr val="202020"/>
              </a:buClr>
              <a:buChar char="■"/>
              <a:tabLst>
                <a:tab pos="354965" algn="l"/>
              </a:tabLst>
            </a:pPr>
            <a:r>
              <a:rPr dirty="0" sz="1800">
                <a:latin typeface="Arial"/>
                <a:cs typeface="Arial"/>
              </a:rPr>
              <a:t>Cortisol</a:t>
            </a:r>
            <a:r>
              <a:rPr dirty="0" sz="1800" spc="-3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(Saliva)</a:t>
            </a:r>
            <a:endParaRPr sz="180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buClr>
                <a:srgbClr val="202020"/>
              </a:buClr>
              <a:buChar char="■"/>
              <a:tabLst>
                <a:tab pos="354965" algn="l"/>
              </a:tabLst>
            </a:pPr>
            <a:r>
              <a:rPr dirty="0" sz="1800">
                <a:latin typeface="Arial"/>
                <a:cs typeface="Arial"/>
              </a:rPr>
              <a:t>Norepinephrine</a:t>
            </a:r>
            <a:r>
              <a:rPr dirty="0" sz="1800" spc="-4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Metabolites</a:t>
            </a:r>
            <a:r>
              <a:rPr dirty="0" sz="1800" spc="-6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(Urine)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57507" rIns="0" bIns="0" rtlCol="0" vert="horz">
            <a:spAutoFit/>
          </a:bodyPr>
          <a:lstStyle/>
          <a:p>
            <a:pPr marL="17780">
              <a:lnSpc>
                <a:spcPct val="100000"/>
              </a:lnSpc>
              <a:spcBef>
                <a:spcPts val="95"/>
              </a:spcBef>
            </a:pPr>
            <a:r>
              <a:rPr dirty="0" spc="-10"/>
              <a:t>Biomarker</a:t>
            </a:r>
          </a:p>
        </p:txBody>
      </p:sp>
      <p:sp>
        <p:nvSpPr>
          <p:cNvPr id="7" name="object 7" descr=""/>
          <p:cNvSpPr txBox="1"/>
          <p:nvPr/>
        </p:nvSpPr>
        <p:spPr>
          <a:xfrm>
            <a:off x="129031" y="6467043"/>
            <a:ext cx="11381105" cy="3619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>
                <a:latin typeface="Arial"/>
                <a:cs typeface="Arial"/>
              </a:rPr>
              <a:t>Halpern</a:t>
            </a:r>
            <a:r>
              <a:rPr dirty="0" sz="1100" spc="-15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CT,</a:t>
            </a:r>
            <a:r>
              <a:rPr dirty="0" sz="1100" spc="-35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Harris</a:t>
            </a:r>
            <a:r>
              <a:rPr dirty="0" sz="1100" spc="-3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KM,</a:t>
            </a:r>
            <a:r>
              <a:rPr dirty="0" sz="1100" spc="-35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Whitsel</a:t>
            </a:r>
            <a:r>
              <a:rPr dirty="0" sz="1100" spc="-6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EA.</a:t>
            </a:r>
            <a:r>
              <a:rPr dirty="0" sz="1100" spc="-2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2014.</a:t>
            </a:r>
            <a:r>
              <a:rPr dirty="0" sz="1100" spc="-35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Studying</a:t>
            </a:r>
            <a:r>
              <a:rPr dirty="0" sz="1100" spc="-1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family</a:t>
            </a:r>
            <a:r>
              <a:rPr dirty="0" sz="1100" spc="-45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transitions</a:t>
            </a:r>
            <a:r>
              <a:rPr dirty="0" sz="1100" spc="-4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from</a:t>
            </a:r>
            <a:r>
              <a:rPr dirty="0" sz="1100" spc="-7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a</a:t>
            </a:r>
            <a:r>
              <a:rPr dirty="0" sz="1100" spc="-3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systems</a:t>
            </a:r>
            <a:r>
              <a:rPr dirty="0" sz="1100" spc="-35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perspective:</a:t>
            </a:r>
            <a:r>
              <a:rPr dirty="0" sz="1100" spc="-5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the</a:t>
            </a:r>
            <a:r>
              <a:rPr dirty="0" sz="1100" spc="-4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role</a:t>
            </a:r>
            <a:r>
              <a:rPr dirty="0" sz="1100" spc="-2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of</a:t>
            </a:r>
            <a:r>
              <a:rPr dirty="0" sz="1100" spc="-35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biomarkers.</a:t>
            </a:r>
            <a:r>
              <a:rPr dirty="0" sz="1100" spc="-65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In</a:t>
            </a:r>
            <a:r>
              <a:rPr dirty="0" sz="1100" spc="-4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Emerging</a:t>
            </a:r>
            <a:r>
              <a:rPr dirty="0" sz="1100" spc="-5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Methods</a:t>
            </a:r>
            <a:r>
              <a:rPr dirty="0" sz="1100" spc="-3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in</a:t>
            </a:r>
            <a:r>
              <a:rPr dirty="0" sz="1100" spc="-15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Family</a:t>
            </a:r>
            <a:r>
              <a:rPr dirty="0" sz="1100" spc="-2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Research,</a:t>
            </a:r>
            <a:r>
              <a:rPr dirty="0" sz="1100" spc="-35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ed.</a:t>
            </a:r>
            <a:r>
              <a:rPr dirty="0" sz="1100" spc="-35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SM</a:t>
            </a:r>
            <a:r>
              <a:rPr dirty="0" sz="1100" spc="-3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McHale, </a:t>
            </a:r>
            <a:r>
              <a:rPr dirty="0" sz="1100" spc="-25">
                <a:latin typeface="Arial"/>
                <a:cs typeface="Arial"/>
              </a:rPr>
              <a:t>PR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100">
                <a:latin typeface="Arial"/>
                <a:cs typeface="Arial"/>
              </a:rPr>
              <a:t>Amato,</a:t>
            </a:r>
            <a:r>
              <a:rPr dirty="0" sz="1100" spc="-4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A</a:t>
            </a:r>
            <a:r>
              <a:rPr dirty="0" sz="1100" spc="-25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Booth,</a:t>
            </a:r>
            <a:r>
              <a:rPr dirty="0" sz="1100" spc="-25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pp.</a:t>
            </a:r>
            <a:r>
              <a:rPr dirty="0" sz="1100" spc="-25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127–44.</a:t>
            </a:r>
            <a:r>
              <a:rPr dirty="0" sz="1100" spc="-25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NewYork:</a:t>
            </a:r>
            <a:r>
              <a:rPr dirty="0" sz="1100" spc="-15">
                <a:latin typeface="Arial"/>
                <a:cs typeface="Arial"/>
              </a:rPr>
              <a:t> </a:t>
            </a:r>
            <a:r>
              <a:rPr dirty="0" sz="1100" spc="-10">
                <a:latin typeface="Arial"/>
                <a:cs typeface="Arial"/>
              </a:rPr>
              <a:t>Springer</a:t>
            </a:r>
            <a:endParaRPr sz="1100">
              <a:latin typeface="Arial"/>
              <a:cs typeface="Arial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6988556" y="2729610"/>
            <a:ext cx="4674870" cy="574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99085" marR="5080" indent="-287020">
              <a:lnSpc>
                <a:spcPct val="100000"/>
              </a:lnSpc>
              <a:spcBef>
                <a:spcPts val="100"/>
              </a:spcBef>
              <a:buChar char="•"/>
              <a:tabLst>
                <a:tab pos="299085" algn="l"/>
              </a:tabLst>
            </a:pPr>
            <a:r>
              <a:rPr dirty="0" sz="1800">
                <a:latin typeface="Arial"/>
                <a:cs typeface="Arial"/>
              </a:rPr>
              <a:t>They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show us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biological</a:t>
            </a:r>
            <a:r>
              <a:rPr dirty="0" sz="1800" spc="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states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that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may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 spc="-25">
                <a:latin typeface="Arial"/>
                <a:cs typeface="Arial"/>
              </a:rPr>
              <a:t>be </a:t>
            </a:r>
            <a:r>
              <a:rPr dirty="0" sz="1800">
                <a:latin typeface="Arial"/>
                <a:cs typeface="Arial"/>
              </a:rPr>
              <a:t>physiological</a:t>
            </a:r>
            <a:r>
              <a:rPr dirty="0" sz="1800" spc="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or</a:t>
            </a:r>
            <a:r>
              <a:rPr dirty="0" sz="1800" spc="-40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pathological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6988556" y="3827145"/>
            <a:ext cx="277495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100"/>
              </a:spcBef>
              <a:buChar char="•"/>
              <a:tabLst>
                <a:tab pos="299085" algn="l"/>
              </a:tabLst>
            </a:pPr>
            <a:r>
              <a:rPr dirty="0" sz="1800">
                <a:latin typeface="Arial"/>
                <a:cs typeface="Arial"/>
              </a:rPr>
              <a:t>They</a:t>
            </a:r>
            <a:r>
              <a:rPr dirty="0" sz="1800" spc="-4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indicate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health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 spc="-20">
                <a:latin typeface="Arial"/>
                <a:cs typeface="Arial"/>
              </a:rPr>
              <a:t>risk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6988556" y="4650485"/>
            <a:ext cx="482473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99085" marR="5080" indent="-287020">
              <a:lnSpc>
                <a:spcPct val="100000"/>
              </a:lnSpc>
              <a:spcBef>
                <a:spcPts val="100"/>
              </a:spcBef>
              <a:buChar char="•"/>
              <a:tabLst>
                <a:tab pos="299085" algn="l"/>
              </a:tabLst>
            </a:pPr>
            <a:r>
              <a:rPr dirty="0" sz="1800">
                <a:latin typeface="Arial"/>
                <a:cs typeface="Arial"/>
              </a:rPr>
              <a:t>They</a:t>
            </a:r>
            <a:r>
              <a:rPr dirty="0" sz="1800" spc="-4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substitute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and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ideally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predicts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clinical endpoint.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574040" y="1819402"/>
            <a:ext cx="2531110" cy="44831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00"/>
              </a:spcBef>
              <a:buClr>
                <a:srgbClr val="202020"/>
              </a:buClr>
              <a:buSzPct val="120000"/>
              <a:buFont typeface="Arial"/>
              <a:buChar char="●"/>
              <a:tabLst>
                <a:tab pos="354965" algn="l"/>
              </a:tabLst>
            </a:pPr>
            <a:r>
              <a:rPr dirty="0" sz="1500" spc="-25">
                <a:latin typeface="Arial"/>
                <a:cs typeface="Arial"/>
              </a:rPr>
              <a:t>BMI</a:t>
            </a:r>
            <a:endParaRPr sz="150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spcBef>
                <a:spcPts val="310"/>
              </a:spcBef>
              <a:buClr>
                <a:srgbClr val="202020"/>
              </a:buClr>
              <a:buSzPct val="120000"/>
              <a:buChar char="●"/>
              <a:tabLst>
                <a:tab pos="354965" algn="l"/>
              </a:tabLst>
            </a:pPr>
            <a:r>
              <a:rPr dirty="0" sz="1500" spc="-10">
                <a:latin typeface="Arial"/>
                <a:cs typeface="Arial"/>
              </a:rPr>
              <a:t>Height</a:t>
            </a:r>
            <a:endParaRPr sz="150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spcBef>
                <a:spcPts val="315"/>
              </a:spcBef>
              <a:buClr>
                <a:srgbClr val="202020"/>
              </a:buClr>
              <a:buSzPct val="120000"/>
              <a:buChar char="●"/>
              <a:tabLst>
                <a:tab pos="354965" algn="l"/>
              </a:tabLst>
            </a:pPr>
            <a:r>
              <a:rPr dirty="0" sz="1500" spc="-10">
                <a:latin typeface="Arial"/>
                <a:cs typeface="Arial"/>
              </a:rPr>
              <a:t>Weight</a:t>
            </a:r>
            <a:endParaRPr sz="150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spcBef>
                <a:spcPts val="310"/>
              </a:spcBef>
              <a:buClr>
                <a:srgbClr val="202020"/>
              </a:buClr>
              <a:buSzPct val="120000"/>
              <a:buChar char="●"/>
              <a:tabLst>
                <a:tab pos="354965" algn="l"/>
              </a:tabLst>
            </a:pPr>
            <a:r>
              <a:rPr dirty="0" sz="1500">
                <a:latin typeface="Arial"/>
                <a:cs typeface="Arial"/>
              </a:rPr>
              <a:t>Waist</a:t>
            </a:r>
            <a:r>
              <a:rPr dirty="0" sz="1500" spc="-5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to</a:t>
            </a:r>
            <a:r>
              <a:rPr dirty="0" sz="1500" spc="-2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Hip</a:t>
            </a:r>
            <a:r>
              <a:rPr dirty="0" sz="1500" spc="-10">
                <a:latin typeface="Arial"/>
                <a:cs typeface="Arial"/>
              </a:rPr>
              <a:t> </a:t>
            </a:r>
            <a:r>
              <a:rPr dirty="0" sz="1500" spc="-20">
                <a:latin typeface="Arial"/>
                <a:cs typeface="Arial"/>
              </a:rPr>
              <a:t>Ratio</a:t>
            </a:r>
            <a:endParaRPr sz="150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spcBef>
                <a:spcPts val="315"/>
              </a:spcBef>
              <a:buClr>
                <a:srgbClr val="202020"/>
              </a:buClr>
              <a:buSzPct val="120000"/>
              <a:buChar char="●"/>
              <a:tabLst>
                <a:tab pos="354965" algn="l"/>
              </a:tabLst>
            </a:pPr>
            <a:r>
              <a:rPr dirty="0" sz="1500">
                <a:latin typeface="Arial"/>
                <a:cs typeface="Arial"/>
              </a:rPr>
              <a:t>Arm</a:t>
            </a:r>
            <a:r>
              <a:rPr dirty="0" sz="1500" spc="-25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Circumference</a:t>
            </a:r>
            <a:endParaRPr sz="150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spcBef>
                <a:spcPts val="310"/>
              </a:spcBef>
              <a:buClr>
                <a:srgbClr val="202020"/>
              </a:buClr>
              <a:buSzPct val="120000"/>
              <a:buChar char="●"/>
              <a:tabLst>
                <a:tab pos="354965" algn="l"/>
              </a:tabLst>
            </a:pPr>
            <a:r>
              <a:rPr dirty="0" sz="1500">
                <a:latin typeface="Arial"/>
                <a:cs typeface="Arial"/>
              </a:rPr>
              <a:t>Blood</a:t>
            </a:r>
            <a:r>
              <a:rPr dirty="0" sz="1500" spc="-40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Pressure</a:t>
            </a:r>
            <a:endParaRPr sz="150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spcBef>
                <a:spcPts val="300"/>
              </a:spcBef>
              <a:buClr>
                <a:srgbClr val="202020"/>
              </a:buClr>
              <a:buSzPct val="120000"/>
              <a:buChar char="●"/>
              <a:tabLst>
                <a:tab pos="354965" algn="l"/>
              </a:tabLst>
            </a:pPr>
            <a:r>
              <a:rPr dirty="0" sz="1500">
                <a:latin typeface="Arial"/>
                <a:cs typeface="Arial"/>
              </a:rPr>
              <a:t>Heart</a:t>
            </a:r>
            <a:r>
              <a:rPr dirty="0" sz="1500" spc="-40">
                <a:latin typeface="Arial"/>
                <a:cs typeface="Arial"/>
              </a:rPr>
              <a:t> </a:t>
            </a:r>
            <a:r>
              <a:rPr dirty="0" sz="1500" spc="-20">
                <a:latin typeface="Arial"/>
                <a:cs typeface="Arial"/>
              </a:rPr>
              <a:t>Rate</a:t>
            </a:r>
            <a:endParaRPr sz="150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spcBef>
                <a:spcPts val="315"/>
              </a:spcBef>
              <a:buClr>
                <a:srgbClr val="202020"/>
              </a:buClr>
              <a:buSzPct val="120000"/>
              <a:buChar char="●"/>
              <a:tabLst>
                <a:tab pos="354965" algn="l"/>
              </a:tabLst>
            </a:pPr>
            <a:r>
              <a:rPr dirty="0" sz="1500" spc="-10">
                <a:latin typeface="Arial"/>
                <a:cs typeface="Arial"/>
              </a:rPr>
              <a:t>Cardiovascular</a:t>
            </a:r>
            <a:r>
              <a:rPr dirty="0" sz="1500" spc="30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Reactivity</a:t>
            </a:r>
            <a:endParaRPr sz="150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spcBef>
                <a:spcPts val="310"/>
              </a:spcBef>
              <a:buClr>
                <a:srgbClr val="202020"/>
              </a:buClr>
              <a:buSzPct val="120000"/>
              <a:buChar char="●"/>
              <a:tabLst>
                <a:tab pos="354965" algn="l"/>
              </a:tabLst>
            </a:pPr>
            <a:r>
              <a:rPr dirty="0" sz="1500" spc="-10">
                <a:latin typeface="Arial"/>
                <a:cs typeface="Arial"/>
              </a:rPr>
              <a:t>Cholesterol</a:t>
            </a:r>
            <a:endParaRPr sz="150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spcBef>
                <a:spcPts val="315"/>
              </a:spcBef>
              <a:buClr>
                <a:srgbClr val="202020"/>
              </a:buClr>
              <a:buSzPct val="120000"/>
              <a:buChar char="●"/>
              <a:tabLst>
                <a:tab pos="354965" algn="l"/>
              </a:tabLst>
            </a:pPr>
            <a:r>
              <a:rPr dirty="0" sz="1500">
                <a:latin typeface="Arial"/>
                <a:cs typeface="Arial"/>
              </a:rPr>
              <a:t>Glycosylated</a:t>
            </a:r>
            <a:r>
              <a:rPr dirty="0" sz="1500" spc="-70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Hemoglobin</a:t>
            </a:r>
            <a:endParaRPr sz="150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spcBef>
                <a:spcPts val="310"/>
              </a:spcBef>
              <a:buClr>
                <a:srgbClr val="202020"/>
              </a:buClr>
              <a:buSzPct val="120000"/>
              <a:buChar char="●"/>
              <a:tabLst>
                <a:tab pos="354965" algn="l"/>
              </a:tabLst>
            </a:pPr>
            <a:r>
              <a:rPr dirty="0" sz="1500" spc="-20">
                <a:latin typeface="Arial"/>
                <a:cs typeface="Arial"/>
              </a:rPr>
              <a:t>C-</a:t>
            </a:r>
            <a:r>
              <a:rPr dirty="0" sz="1500">
                <a:latin typeface="Arial"/>
                <a:cs typeface="Arial"/>
              </a:rPr>
              <a:t>Reactive</a:t>
            </a:r>
            <a:r>
              <a:rPr dirty="0" sz="1500" spc="-25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Protein</a:t>
            </a:r>
            <a:endParaRPr sz="150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spcBef>
                <a:spcPts val="315"/>
              </a:spcBef>
              <a:buClr>
                <a:srgbClr val="202020"/>
              </a:buClr>
              <a:buSzPct val="120000"/>
              <a:buChar char="●"/>
              <a:tabLst>
                <a:tab pos="354965" algn="l"/>
              </a:tabLst>
            </a:pPr>
            <a:r>
              <a:rPr dirty="0" sz="1500" spc="-10">
                <a:latin typeface="Arial"/>
                <a:cs typeface="Arial"/>
              </a:rPr>
              <a:t>Fibrinogen</a:t>
            </a:r>
            <a:endParaRPr sz="150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spcBef>
                <a:spcPts val="300"/>
              </a:spcBef>
              <a:buClr>
                <a:srgbClr val="202020"/>
              </a:buClr>
              <a:buSzPct val="120000"/>
              <a:buChar char="●"/>
              <a:tabLst>
                <a:tab pos="354965" algn="l"/>
              </a:tabLst>
            </a:pPr>
            <a:r>
              <a:rPr dirty="0" sz="1500" spc="-10">
                <a:latin typeface="Arial"/>
                <a:cs typeface="Arial"/>
              </a:rPr>
              <a:t>Interleukin-</a:t>
            </a:r>
            <a:r>
              <a:rPr dirty="0" sz="1500" spc="-50">
                <a:latin typeface="Arial"/>
                <a:cs typeface="Arial"/>
              </a:rPr>
              <a:t>6</a:t>
            </a:r>
            <a:endParaRPr sz="150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spcBef>
                <a:spcPts val="315"/>
              </a:spcBef>
              <a:buClr>
                <a:srgbClr val="202020"/>
              </a:buClr>
              <a:buSzPct val="120000"/>
              <a:buChar char="●"/>
              <a:tabLst>
                <a:tab pos="354965" algn="l"/>
              </a:tabLst>
            </a:pPr>
            <a:r>
              <a:rPr dirty="0" sz="1500">
                <a:latin typeface="Arial"/>
                <a:cs typeface="Arial"/>
              </a:rPr>
              <a:t>Composite</a:t>
            </a:r>
            <a:r>
              <a:rPr dirty="0" sz="1500" spc="-90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Measures</a:t>
            </a:r>
            <a:endParaRPr sz="1500">
              <a:latin typeface="Arial"/>
              <a:cs typeface="Arial"/>
            </a:endParaRPr>
          </a:p>
          <a:p>
            <a:pPr lvl="1" marL="812800" indent="-342900">
              <a:lnSpc>
                <a:spcPct val="100000"/>
              </a:lnSpc>
              <a:spcBef>
                <a:spcPts val="1550"/>
              </a:spcBef>
              <a:buClr>
                <a:srgbClr val="202020"/>
              </a:buClr>
              <a:buSzPct val="163636"/>
              <a:buChar char="○"/>
              <a:tabLst>
                <a:tab pos="812800" algn="l"/>
              </a:tabLst>
            </a:pPr>
            <a:r>
              <a:rPr dirty="0" sz="1100" spc="-10">
                <a:latin typeface="Arial"/>
                <a:cs typeface="Arial"/>
              </a:rPr>
              <a:t>Cardiovascular</a:t>
            </a:r>
            <a:r>
              <a:rPr dirty="0" sz="1100" spc="55">
                <a:latin typeface="Arial"/>
                <a:cs typeface="Arial"/>
              </a:rPr>
              <a:t> </a:t>
            </a:r>
            <a:r>
              <a:rPr dirty="0" sz="1100" spc="-20">
                <a:latin typeface="Arial"/>
                <a:cs typeface="Arial"/>
              </a:rPr>
              <a:t>Risk</a:t>
            </a:r>
            <a:endParaRPr sz="1100">
              <a:latin typeface="Arial"/>
              <a:cs typeface="Arial"/>
            </a:endParaRPr>
          </a:p>
          <a:p>
            <a:pPr lvl="1">
              <a:lnSpc>
                <a:spcPct val="100000"/>
              </a:lnSpc>
              <a:spcBef>
                <a:spcPts val="260"/>
              </a:spcBef>
              <a:buClr>
                <a:srgbClr val="202020"/>
              </a:buClr>
              <a:buFont typeface="Arial"/>
              <a:buChar char="○"/>
            </a:pPr>
            <a:endParaRPr sz="1100">
              <a:latin typeface="Arial"/>
              <a:cs typeface="Arial"/>
            </a:endParaRPr>
          </a:p>
          <a:p>
            <a:pPr lvl="1" marL="812800" indent="-342900">
              <a:lnSpc>
                <a:spcPct val="100000"/>
              </a:lnSpc>
              <a:buClr>
                <a:srgbClr val="202020"/>
              </a:buClr>
              <a:buSzPct val="163636"/>
              <a:buChar char="○"/>
              <a:tabLst>
                <a:tab pos="812800" algn="l"/>
              </a:tabLst>
            </a:pPr>
            <a:r>
              <a:rPr dirty="0" sz="1100">
                <a:latin typeface="Arial"/>
                <a:cs typeface="Arial"/>
              </a:rPr>
              <a:t>Allostatic</a:t>
            </a:r>
            <a:r>
              <a:rPr dirty="0" sz="1100" spc="-50">
                <a:latin typeface="Arial"/>
                <a:cs typeface="Arial"/>
              </a:rPr>
              <a:t> </a:t>
            </a:r>
            <a:r>
              <a:rPr dirty="0" sz="1100" spc="-20">
                <a:latin typeface="Arial"/>
                <a:cs typeface="Arial"/>
              </a:rPr>
              <a:t>Load</a:t>
            </a:r>
            <a:endParaRPr sz="11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458878" rIns="0" bIns="0" rtlCol="0" vert="horz">
            <a:spAutoFit/>
          </a:bodyPr>
          <a:lstStyle/>
          <a:p>
            <a:pPr marL="17780">
              <a:lnSpc>
                <a:spcPct val="100000"/>
              </a:lnSpc>
              <a:spcBef>
                <a:spcPts val="95"/>
              </a:spcBef>
            </a:pPr>
            <a:r>
              <a:rPr dirty="0"/>
              <a:t>Examples</a:t>
            </a:r>
            <a:r>
              <a:rPr dirty="0" spc="-80"/>
              <a:t> </a:t>
            </a:r>
            <a:r>
              <a:rPr dirty="0"/>
              <a:t>of</a:t>
            </a:r>
            <a:r>
              <a:rPr dirty="0" spc="-120"/>
              <a:t> </a:t>
            </a:r>
            <a:r>
              <a:rPr dirty="0" spc="-10"/>
              <a:t>biomarkers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7002" y="364058"/>
            <a:ext cx="9591040" cy="58928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Examples</a:t>
            </a:r>
            <a:r>
              <a:rPr dirty="0" spc="-95"/>
              <a:t> </a:t>
            </a:r>
            <a:r>
              <a:rPr dirty="0"/>
              <a:t>of</a:t>
            </a:r>
            <a:r>
              <a:rPr dirty="0" spc="-130"/>
              <a:t> </a:t>
            </a:r>
            <a:r>
              <a:rPr dirty="0"/>
              <a:t>Biomarkers</a:t>
            </a:r>
            <a:r>
              <a:rPr dirty="0" spc="-90"/>
              <a:t> </a:t>
            </a:r>
            <a:r>
              <a:rPr dirty="0"/>
              <a:t>by</a:t>
            </a:r>
            <a:r>
              <a:rPr dirty="0" spc="-130"/>
              <a:t> </a:t>
            </a:r>
            <a:r>
              <a:rPr dirty="0"/>
              <a:t>Biological</a:t>
            </a:r>
            <a:r>
              <a:rPr dirty="0" spc="-80"/>
              <a:t> </a:t>
            </a:r>
            <a:r>
              <a:rPr dirty="0" spc="-10"/>
              <a:t>System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197002" y="6351219"/>
            <a:ext cx="1055243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212121"/>
                </a:solidFill>
                <a:latin typeface="Arial"/>
                <a:cs typeface="Arial"/>
              </a:rPr>
              <a:t>Piazza,</a:t>
            </a:r>
            <a:r>
              <a:rPr dirty="0" sz="1200" spc="-1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212121"/>
                </a:solidFill>
                <a:latin typeface="Arial"/>
                <a:cs typeface="Arial"/>
              </a:rPr>
              <a:t>J.</a:t>
            </a:r>
            <a:r>
              <a:rPr dirty="0" sz="1200" spc="-1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212121"/>
                </a:solidFill>
                <a:latin typeface="Arial"/>
                <a:cs typeface="Arial"/>
              </a:rPr>
              <a:t>R.,</a:t>
            </a:r>
            <a:r>
              <a:rPr dirty="0" sz="1200" spc="-6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212121"/>
                </a:solidFill>
                <a:latin typeface="Arial"/>
                <a:cs typeface="Arial"/>
              </a:rPr>
              <a:t>Almeida,</a:t>
            </a:r>
            <a:r>
              <a:rPr dirty="0" sz="1200" spc="-4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212121"/>
                </a:solidFill>
                <a:latin typeface="Arial"/>
                <a:cs typeface="Arial"/>
              </a:rPr>
              <a:t>D.</a:t>
            </a:r>
            <a:r>
              <a:rPr dirty="0" sz="1200" spc="-1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212121"/>
                </a:solidFill>
                <a:latin typeface="Arial"/>
                <a:cs typeface="Arial"/>
              </a:rPr>
              <a:t>M.,</a:t>
            </a:r>
            <a:r>
              <a:rPr dirty="0" sz="1200" spc="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212121"/>
                </a:solidFill>
                <a:latin typeface="Arial"/>
                <a:cs typeface="Arial"/>
              </a:rPr>
              <a:t>Dmitrieva,</a:t>
            </a:r>
            <a:r>
              <a:rPr dirty="0" sz="1200" spc="-2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212121"/>
                </a:solidFill>
                <a:latin typeface="Arial"/>
                <a:cs typeface="Arial"/>
              </a:rPr>
              <a:t>N.</a:t>
            </a:r>
            <a:r>
              <a:rPr dirty="0" sz="1200" spc="-1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212121"/>
                </a:solidFill>
                <a:latin typeface="Arial"/>
                <a:cs typeface="Arial"/>
              </a:rPr>
              <a:t>O.,</a:t>
            </a:r>
            <a:r>
              <a:rPr dirty="0" sz="1200" spc="-1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212121"/>
                </a:solidFill>
                <a:latin typeface="Arial"/>
                <a:cs typeface="Arial"/>
              </a:rPr>
              <a:t>&amp;</a:t>
            </a:r>
            <a:r>
              <a:rPr dirty="0" sz="1200" spc="-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212121"/>
                </a:solidFill>
                <a:latin typeface="Arial"/>
                <a:cs typeface="Arial"/>
              </a:rPr>
              <a:t>Klein,</a:t>
            </a:r>
            <a:r>
              <a:rPr dirty="0" sz="1200" spc="-3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212121"/>
                </a:solidFill>
                <a:latin typeface="Arial"/>
                <a:cs typeface="Arial"/>
              </a:rPr>
              <a:t>L.</a:t>
            </a:r>
            <a:r>
              <a:rPr dirty="0" sz="1200" spc="-1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212121"/>
                </a:solidFill>
                <a:latin typeface="Arial"/>
                <a:cs typeface="Arial"/>
              </a:rPr>
              <a:t>C.</a:t>
            </a:r>
            <a:r>
              <a:rPr dirty="0" sz="1200" spc="-1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212121"/>
                </a:solidFill>
                <a:latin typeface="Arial"/>
                <a:cs typeface="Arial"/>
              </a:rPr>
              <a:t>(2010).</a:t>
            </a:r>
            <a:r>
              <a:rPr dirty="0" sz="1200" spc="-3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212121"/>
                </a:solidFill>
                <a:latin typeface="Arial"/>
                <a:cs typeface="Arial"/>
              </a:rPr>
              <a:t>Frontiers</a:t>
            </a:r>
            <a:r>
              <a:rPr dirty="0" sz="1200" spc="-3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212121"/>
                </a:solidFill>
                <a:latin typeface="Arial"/>
                <a:cs typeface="Arial"/>
              </a:rPr>
              <a:t>in</a:t>
            </a:r>
            <a:r>
              <a:rPr dirty="0" sz="1200" spc="-1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212121"/>
                </a:solidFill>
                <a:latin typeface="Arial"/>
                <a:cs typeface="Arial"/>
              </a:rPr>
              <a:t>the</a:t>
            </a:r>
            <a:r>
              <a:rPr dirty="0" sz="1200" spc="-3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212121"/>
                </a:solidFill>
                <a:latin typeface="Arial"/>
                <a:cs typeface="Arial"/>
              </a:rPr>
              <a:t>use</a:t>
            </a:r>
            <a:r>
              <a:rPr dirty="0" sz="1200" spc="-2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212121"/>
                </a:solidFill>
                <a:latin typeface="Arial"/>
                <a:cs typeface="Arial"/>
              </a:rPr>
              <a:t>of</a:t>
            </a:r>
            <a:r>
              <a:rPr dirty="0" sz="1200" spc="-2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212121"/>
                </a:solidFill>
                <a:latin typeface="Arial"/>
                <a:cs typeface="Arial"/>
              </a:rPr>
              <a:t>biomarkers</a:t>
            </a:r>
            <a:r>
              <a:rPr dirty="0" sz="1200" spc="-5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212121"/>
                </a:solidFill>
                <a:latin typeface="Arial"/>
                <a:cs typeface="Arial"/>
              </a:rPr>
              <a:t>of</a:t>
            </a:r>
            <a:r>
              <a:rPr dirty="0" sz="1200" spc="-1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212121"/>
                </a:solidFill>
                <a:latin typeface="Arial"/>
                <a:cs typeface="Arial"/>
              </a:rPr>
              <a:t>health</a:t>
            </a:r>
            <a:r>
              <a:rPr dirty="0" sz="1200" spc="-2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212121"/>
                </a:solidFill>
                <a:latin typeface="Arial"/>
                <a:cs typeface="Arial"/>
              </a:rPr>
              <a:t>in</a:t>
            </a:r>
            <a:r>
              <a:rPr dirty="0" sz="1200" spc="-4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212121"/>
                </a:solidFill>
                <a:latin typeface="Arial"/>
                <a:cs typeface="Arial"/>
              </a:rPr>
              <a:t>research</a:t>
            </a:r>
            <a:r>
              <a:rPr dirty="0" sz="1200" spc="-4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212121"/>
                </a:solidFill>
                <a:latin typeface="Arial"/>
                <a:cs typeface="Arial"/>
              </a:rPr>
              <a:t>on</a:t>
            </a:r>
            <a:r>
              <a:rPr dirty="0" sz="1200" spc="-2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212121"/>
                </a:solidFill>
                <a:latin typeface="Arial"/>
                <a:cs typeface="Arial"/>
              </a:rPr>
              <a:t>stress</a:t>
            </a:r>
            <a:r>
              <a:rPr dirty="0" sz="1200" spc="-1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212121"/>
                </a:solidFill>
                <a:latin typeface="Arial"/>
                <a:cs typeface="Arial"/>
              </a:rPr>
              <a:t>and</a:t>
            </a:r>
            <a:r>
              <a:rPr dirty="0" sz="1200" spc="-3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212121"/>
                </a:solidFill>
                <a:latin typeface="Arial"/>
                <a:cs typeface="Arial"/>
              </a:rPr>
              <a:t>aging.</a:t>
            </a:r>
            <a:r>
              <a:rPr dirty="0" sz="1200" spc="-2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i="1">
                <a:solidFill>
                  <a:srgbClr val="212121"/>
                </a:solidFill>
                <a:latin typeface="Arial"/>
                <a:cs typeface="Arial"/>
              </a:rPr>
              <a:t>Journals</a:t>
            </a:r>
            <a:r>
              <a:rPr dirty="0" sz="1200" spc="-35" i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spc="-25" i="1">
                <a:solidFill>
                  <a:srgbClr val="212121"/>
                </a:solidFill>
                <a:latin typeface="Arial"/>
                <a:cs typeface="Arial"/>
              </a:rPr>
              <a:t>of</a:t>
            </a:r>
            <a:r>
              <a:rPr dirty="0" sz="1200" spc="-25" i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i="1">
                <a:solidFill>
                  <a:srgbClr val="212121"/>
                </a:solidFill>
                <a:latin typeface="Arial"/>
                <a:cs typeface="Arial"/>
              </a:rPr>
              <a:t>Gerontology</a:t>
            </a:r>
            <a:r>
              <a:rPr dirty="0" sz="1200" spc="-45" i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i="1">
                <a:solidFill>
                  <a:srgbClr val="212121"/>
                </a:solidFill>
                <a:latin typeface="Arial"/>
                <a:cs typeface="Arial"/>
              </a:rPr>
              <a:t>Series</a:t>
            </a:r>
            <a:r>
              <a:rPr dirty="0" sz="1200" spc="-30" i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i="1">
                <a:solidFill>
                  <a:srgbClr val="212121"/>
                </a:solidFill>
                <a:latin typeface="Arial"/>
                <a:cs typeface="Arial"/>
              </a:rPr>
              <a:t>B:</a:t>
            </a:r>
            <a:r>
              <a:rPr dirty="0" sz="1200" spc="-10" i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i="1">
                <a:solidFill>
                  <a:srgbClr val="212121"/>
                </a:solidFill>
                <a:latin typeface="Arial"/>
                <a:cs typeface="Arial"/>
              </a:rPr>
              <a:t>Psychological</a:t>
            </a:r>
            <a:r>
              <a:rPr dirty="0" sz="1200" spc="-45" i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i="1">
                <a:solidFill>
                  <a:srgbClr val="212121"/>
                </a:solidFill>
                <a:latin typeface="Arial"/>
                <a:cs typeface="Arial"/>
              </a:rPr>
              <a:t>Sciences</a:t>
            </a:r>
            <a:r>
              <a:rPr dirty="0" sz="1200" spc="-40" i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i="1">
                <a:solidFill>
                  <a:srgbClr val="212121"/>
                </a:solidFill>
                <a:latin typeface="Arial"/>
                <a:cs typeface="Arial"/>
              </a:rPr>
              <a:t>and</a:t>
            </a:r>
            <a:r>
              <a:rPr dirty="0" sz="1200" spc="-30" i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i="1">
                <a:solidFill>
                  <a:srgbClr val="212121"/>
                </a:solidFill>
                <a:latin typeface="Arial"/>
                <a:cs typeface="Arial"/>
              </a:rPr>
              <a:t>Social</a:t>
            </a:r>
            <a:r>
              <a:rPr dirty="0" sz="1200" spc="-30" i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i="1">
                <a:solidFill>
                  <a:srgbClr val="212121"/>
                </a:solidFill>
                <a:latin typeface="Arial"/>
                <a:cs typeface="Arial"/>
              </a:rPr>
              <a:t>Sciences</a:t>
            </a:r>
            <a:r>
              <a:rPr dirty="0" sz="1200">
                <a:solidFill>
                  <a:srgbClr val="212121"/>
                </a:solidFill>
                <a:latin typeface="Arial"/>
                <a:cs typeface="Arial"/>
              </a:rPr>
              <a:t>,</a:t>
            </a:r>
            <a:r>
              <a:rPr dirty="0" sz="1200" spc="-4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i="1">
                <a:solidFill>
                  <a:srgbClr val="212121"/>
                </a:solidFill>
                <a:latin typeface="Arial"/>
                <a:cs typeface="Arial"/>
              </a:rPr>
              <a:t>65</a:t>
            </a:r>
            <a:r>
              <a:rPr dirty="0" sz="1200">
                <a:solidFill>
                  <a:srgbClr val="212121"/>
                </a:solidFill>
                <a:latin typeface="Arial"/>
                <a:cs typeface="Arial"/>
              </a:rPr>
              <a:t>(5),</a:t>
            </a:r>
            <a:r>
              <a:rPr dirty="0" sz="1200" spc="-2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spc="-10">
                <a:solidFill>
                  <a:srgbClr val="212121"/>
                </a:solidFill>
                <a:latin typeface="Arial"/>
                <a:cs typeface="Arial"/>
              </a:rPr>
              <a:t>513-</a:t>
            </a:r>
            <a:r>
              <a:rPr dirty="0" sz="1200" spc="-20">
                <a:solidFill>
                  <a:srgbClr val="212121"/>
                </a:solidFill>
                <a:latin typeface="Arial"/>
                <a:cs typeface="Arial"/>
              </a:rPr>
              <a:t>525.</a:t>
            </a:r>
            <a:endParaRPr sz="12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28467" y="1112591"/>
            <a:ext cx="6721539" cy="4851146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7002" y="364058"/>
            <a:ext cx="9591040" cy="58928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Examples</a:t>
            </a:r>
            <a:r>
              <a:rPr dirty="0" spc="-95"/>
              <a:t> </a:t>
            </a:r>
            <a:r>
              <a:rPr dirty="0"/>
              <a:t>of</a:t>
            </a:r>
            <a:r>
              <a:rPr dirty="0" spc="-130"/>
              <a:t> </a:t>
            </a:r>
            <a:r>
              <a:rPr dirty="0"/>
              <a:t>Biomarkers</a:t>
            </a:r>
            <a:r>
              <a:rPr dirty="0" spc="-90"/>
              <a:t> </a:t>
            </a:r>
            <a:r>
              <a:rPr dirty="0"/>
              <a:t>by</a:t>
            </a:r>
            <a:r>
              <a:rPr dirty="0" spc="-130"/>
              <a:t> </a:t>
            </a:r>
            <a:r>
              <a:rPr dirty="0"/>
              <a:t>Biological</a:t>
            </a:r>
            <a:r>
              <a:rPr dirty="0" spc="-80"/>
              <a:t> </a:t>
            </a:r>
            <a:r>
              <a:rPr dirty="0" spc="-10"/>
              <a:t>System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197002" y="6351219"/>
            <a:ext cx="1055243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212121"/>
                </a:solidFill>
                <a:latin typeface="Arial"/>
                <a:cs typeface="Arial"/>
              </a:rPr>
              <a:t>Piazza,</a:t>
            </a:r>
            <a:r>
              <a:rPr dirty="0" sz="1200" spc="-1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212121"/>
                </a:solidFill>
                <a:latin typeface="Arial"/>
                <a:cs typeface="Arial"/>
              </a:rPr>
              <a:t>J.</a:t>
            </a:r>
            <a:r>
              <a:rPr dirty="0" sz="1200" spc="-1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212121"/>
                </a:solidFill>
                <a:latin typeface="Arial"/>
                <a:cs typeface="Arial"/>
              </a:rPr>
              <a:t>R.,</a:t>
            </a:r>
            <a:r>
              <a:rPr dirty="0" sz="1200" spc="-6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212121"/>
                </a:solidFill>
                <a:latin typeface="Arial"/>
                <a:cs typeface="Arial"/>
              </a:rPr>
              <a:t>Almeida,</a:t>
            </a:r>
            <a:r>
              <a:rPr dirty="0" sz="1200" spc="-4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212121"/>
                </a:solidFill>
                <a:latin typeface="Arial"/>
                <a:cs typeface="Arial"/>
              </a:rPr>
              <a:t>D.</a:t>
            </a:r>
            <a:r>
              <a:rPr dirty="0" sz="1200" spc="-1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212121"/>
                </a:solidFill>
                <a:latin typeface="Arial"/>
                <a:cs typeface="Arial"/>
              </a:rPr>
              <a:t>M.,</a:t>
            </a:r>
            <a:r>
              <a:rPr dirty="0" sz="1200" spc="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212121"/>
                </a:solidFill>
                <a:latin typeface="Arial"/>
                <a:cs typeface="Arial"/>
              </a:rPr>
              <a:t>Dmitrieva,</a:t>
            </a:r>
            <a:r>
              <a:rPr dirty="0" sz="1200" spc="-2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212121"/>
                </a:solidFill>
                <a:latin typeface="Arial"/>
                <a:cs typeface="Arial"/>
              </a:rPr>
              <a:t>N.</a:t>
            </a:r>
            <a:r>
              <a:rPr dirty="0" sz="1200" spc="-1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212121"/>
                </a:solidFill>
                <a:latin typeface="Arial"/>
                <a:cs typeface="Arial"/>
              </a:rPr>
              <a:t>O.,</a:t>
            </a:r>
            <a:r>
              <a:rPr dirty="0" sz="1200" spc="-1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212121"/>
                </a:solidFill>
                <a:latin typeface="Arial"/>
                <a:cs typeface="Arial"/>
              </a:rPr>
              <a:t>&amp;</a:t>
            </a:r>
            <a:r>
              <a:rPr dirty="0" sz="1200" spc="-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212121"/>
                </a:solidFill>
                <a:latin typeface="Arial"/>
                <a:cs typeface="Arial"/>
              </a:rPr>
              <a:t>Klein,</a:t>
            </a:r>
            <a:r>
              <a:rPr dirty="0" sz="1200" spc="-3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212121"/>
                </a:solidFill>
                <a:latin typeface="Arial"/>
                <a:cs typeface="Arial"/>
              </a:rPr>
              <a:t>L.</a:t>
            </a:r>
            <a:r>
              <a:rPr dirty="0" sz="1200" spc="-1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212121"/>
                </a:solidFill>
                <a:latin typeface="Arial"/>
                <a:cs typeface="Arial"/>
              </a:rPr>
              <a:t>C.</a:t>
            </a:r>
            <a:r>
              <a:rPr dirty="0" sz="1200" spc="-1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212121"/>
                </a:solidFill>
                <a:latin typeface="Arial"/>
                <a:cs typeface="Arial"/>
              </a:rPr>
              <a:t>(2010).</a:t>
            </a:r>
            <a:r>
              <a:rPr dirty="0" sz="1200" spc="-3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212121"/>
                </a:solidFill>
                <a:latin typeface="Arial"/>
                <a:cs typeface="Arial"/>
              </a:rPr>
              <a:t>Frontiers</a:t>
            </a:r>
            <a:r>
              <a:rPr dirty="0" sz="1200" spc="-3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212121"/>
                </a:solidFill>
                <a:latin typeface="Arial"/>
                <a:cs typeface="Arial"/>
              </a:rPr>
              <a:t>in</a:t>
            </a:r>
            <a:r>
              <a:rPr dirty="0" sz="1200" spc="-1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212121"/>
                </a:solidFill>
                <a:latin typeface="Arial"/>
                <a:cs typeface="Arial"/>
              </a:rPr>
              <a:t>the</a:t>
            </a:r>
            <a:r>
              <a:rPr dirty="0" sz="1200" spc="-3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212121"/>
                </a:solidFill>
                <a:latin typeface="Arial"/>
                <a:cs typeface="Arial"/>
              </a:rPr>
              <a:t>use</a:t>
            </a:r>
            <a:r>
              <a:rPr dirty="0" sz="1200" spc="-2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212121"/>
                </a:solidFill>
                <a:latin typeface="Arial"/>
                <a:cs typeface="Arial"/>
              </a:rPr>
              <a:t>of</a:t>
            </a:r>
            <a:r>
              <a:rPr dirty="0" sz="1200" spc="-2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212121"/>
                </a:solidFill>
                <a:latin typeface="Arial"/>
                <a:cs typeface="Arial"/>
              </a:rPr>
              <a:t>biomarkers</a:t>
            </a:r>
            <a:r>
              <a:rPr dirty="0" sz="1200" spc="-5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212121"/>
                </a:solidFill>
                <a:latin typeface="Arial"/>
                <a:cs typeface="Arial"/>
              </a:rPr>
              <a:t>of</a:t>
            </a:r>
            <a:r>
              <a:rPr dirty="0" sz="1200" spc="-1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212121"/>
                </a:solidFill>
                <a:latin typeface="Arial"/>
                <a:cs typeface="Arial"/>
              </a:rPr>
              <a:t>health</a:t>
            </a:r>
            <a:r>
              <a:rPr dirty="0" sz="1200" spc="-2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212121"/>
                </a:solidFill>
                <a:latin typeface="Arial"/>
                <a:cs typeface="Arial"/>
              </a:rPr>
              <a:t>in</a:t>
            </a:r>
            <a:r>
              <a:rPr dirty="0" sz="1200" spc="-4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212121"/>
                </a:solidFill>
                <a:latin typeface="Arial"/>
                <a:cs typeface="Arial"/>
              </a:rPr>
              <a:t>research</a:t>
            </a:r>
            <a:r>
              <a:rPr dirty="0" sz="1200" spc="-4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212121"/>
                </a:solidFill>
                <a:latin typeface="Arial"/>
                <a:cs typeface="Arial"/>
              </a:rPr>
              <a:t>on</a:t>
            </a:r>
            <a:r>
              <a:rPr dirty="0" sz="1200" spc="-2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212121"/>
                </a:solidFill>
                <a:latin typeface="Arial"/>
                <a:cs typeface="Arial"/>
              </a:rPr>
              <a:t>stress</a:t>
            </a:r>
            <a:r>
              <a:rPr dirty="0" sz="1200" spc="-1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212121"/>
                </a:solidFill>
                <a:latin typeface="Arial"/>
                <a:cs typeface="Arial"/>
              </a:rPr>
              <a:t>and</a:t>
            </a:r>
            <a:r>
              <a:rPr dirty="0" sz="1200" spc="-3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212121"/>
                </a:solidFill>
                <a:latin typeface="Arial"/>
                <a:cs typeface="Arial"/>
              </a:rPr>
              <a:t>aging.</a:t>
            </a:r>
            <a:r>
              <a:rPr dirty="0" sz="1200" spc="-2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i="1">
                <a:solidFill>
                  <a:srgbClr val="212121"/>
                </a:solidFill>
                <a:latin typeface="Arial"/>
                <a:cs typeface="Arial"/>
              </a:rPr>
              <a:t>Journals</a:t>
            </a:r>
            <a:r>
              <a:rPr dirty="0" sz="1200" spc="-35" i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spc="-25" i="1">
                <a:solidFill>
                  <a:srgbClr val="212121"/>
                </a:solidFill>
                <a:latin typeface="Arial"/>
                <a:cs typeface="Arial"/>
              </a:rPr>
              <a:t>of</a:t>
            </a:r>
            <a:r>
              <a:rPr dirty="0" sz="1200" spc="-25" i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i="1">
                <a:solidFill>
                  <a:srgbClr val="212121"/>
                </a:solidFill>
                <a:latin typeface="Arial"/>
                <a:cs typeface="Arial"/>
              </a:rPr>
              <a:t>Gerontology</a:t>
            </a:r>
            <a:r>
              <a:rPr dirty="0" sz="1200" spc="-45" i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i="1">
                <a:solidFill>
                  <a:srgbClr val="212121"/>
                </a:solidFill>
                <a:latin typeface="Arial"/>
                <a:cs typeface="Arial"/>
              </a:rPr>
              <a:t>Series</a:t>
            </a:r>
            <a:r>
              <a:rPr dirty="0" sz="1200" spc="-30" i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i="1">
                <a:solidFill>
                  <a:srgbClr val="212121"/>
                </a:solidFill>
                <a:latin typeface="Arial"/>
                <a:cs typeface="Arial"/>
              </a:rPr>
              <a:t>B:</a:t>
            </a:r>
            <a:r>
              <a:rPr dirty="0" sz="1200" spc="-10" i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i="1">
                <a:solidFill>
                  <a:srgbClr val="212121"/>
                </a:solidFill>
                <a:latin typeface="Arial"/>
                <a:cs typeface="Arial"/>
              </a:rPr>
              <a:t>Psychological</a:t>
            </a:r>
            <a:r>
              <a:rPr dirty="0" sz="1200" spc="-45" i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i="1">
                <a:solidFill>
                  <a:srgbClr val="212121"/>
                </a:solidFill>
                <a:latin typeface="Arial"/>
                <a:cs typeface="Arial"/>
              </a:rPr>
              <a:t>Sciences</a:t>
            </a:r>
            <a:r>
              <a:rPr dirty="0" sz="1200" spc="-40" i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i="1">
                <a:solidFill>
                  <a:srgbClr val="212121"/>
                </a:solidFill>
                <a:latin typeface="Arial"/>
                <a:cs typeface="Arial"/>
              </a:rPr>
              <a:t>and</a:t>
            </a:r>
            <a:r>
              <a:rPr dirty="0" sz="1200" spc="-30" i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i="1">
                <a:solidFill>
                  <a:srgbClr val="212121"/>
                </a:solidFill>
                <a:latin typeface="Arial"/>
                <a:cs typeface="Arial"/>
              </a:rPr>
              <a:t>Social</a:t>
            </a:r>
            <a:r>
              <a:rPr dirty="0" sz="1200" spc="-30" i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i="1">
                <a:solidFill>
                  <a:srgbClr val="212121"/>
                </a:solidFill>
                <a:latin typeface="Arial"/>
                <a:cs typeface="Arial"/>
              </a:rPr>
              <a:t>Sciences</a:t>
            </a:r>
            <a:r>
              <a:rPr dirty="0" sz="1200">
                <a:solidFill>
                  <a:srgbClr val="212121"/>
                </a:solidFill>
                <a:latin typeface="Arial"/>
                <a:cs typeface="Arial"/>
              </a:rPr>
              <a:t>,</a:t>
            </a:r>
            <a:r>
              <a:rPr dirty="0" sz="1200" spc="-4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i="1">
                <a:solidFill>
                  <a:srgbClr val="212121"/>
                </a:solidFill>
                <a:latin typeface="Arial"/>
                <a:cs typeface="Arial"/>
              </a:rPr>
              <a:t>65</a:t>
            </a:r>
            <a:r>
              <a:rPr dirty="0" sz="1200">
                <a:solidFill>
                  <a:srgbClr val="212121"/>
                </a:solidFill>
                <a:latin typeface="Arial"/>
                <a:cs typeface="Arial"/>
              </a:rPr>
              <a:t>(5),</a:t>
            </a:r>
            <a:r>
              <a:rPr dirty="0" sz="1200" spc="-2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spc="-10">
                <a:solidFill>
                  <a:srgbClr val="212121"/>
                </a:solidFill>
                <a:latin typeface="Arial"/>
                <a:cs typeface="Arial"/>
              </a:rPr>
              <a:t>513-</a:t>
            </a:r>
            <a:r>
              <a:rPr dirty="0" sz="1200" spc="-20">
                <a:solidFill>
                  <a:srgbClr val="212121"/>
                </a:solidFill>
                <a:latin typeface="Arial"/>
                <a:cs typeface="Arial"/>
              </a:rPr>
              <a:t>525.</a:t>
            </a:r>
            <a:endParaRPr sz="12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16239" y="1072991"/>
            <a:ext cx="7916767" cy="495266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7002" y="364058"/>
            <a:ext cx="9591040" cy="58928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Examples</a:t>
            </a:r>
            <a:r>
              <a:rPr dirty="0" spc="-95"/>
              <a:t> </a:t>
            </a:r>
            <a:r>
              <a:rPr dirty="0"/>
              <a:t>of</a:t>
            </a:r>
            <a:r>
              <a:rPr dirty="0" spc="-130"/>
              <a:t> </a:t>
            </a:r>
            <a:r>
              <a:rPr dirty="0"/>
              <a:t>Biomarkers</a:t>
            </a:r>
            <a:r>
              <a:rPr dirty="0" spc="-90"/>
              <a:t> </a:t>
            </a:r>
            <a:r>
              <a:rPr dirty="0"/>
              <a:t>by</a:t>
            </a:r>
            <a:r>
              <a:rPr dirty="0" spc="-130"/>
              <a:t> </a:t>
            </a:r>
            <a:r>
              <a:rPr dirty="0"/>
              <a:t>Biological</a:t>
            </a:r>
            <a:r>
              <a:rPr dirty="0" spc="-80"/>
              <a:t> </a:t>
            </a:r>
            <a:r>
              <a:rPr dirty="0" spc="-10"/>
              <a:t>System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197002" y="6351219"/>
            <a:ext cx="1055243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212121"/>
                </a:solidFill>
                <a:latin typeface="Arial"/>
                <a:cs typeface="Arial"/>
              </a:rPr>
              <a:t>Piazza,</a:t>
            </a:r>
            <a:r>
              <a:rPr dirty="0" sz="1200" spc="-1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212121"/>
                </a:solidFill>
                <a:latin typeface="Arial"/>
                <a:cs typeface="Arial"/>
              </a:rPr>
              <a:t>J.</a:t>
            </a:r>
            <a:r>
              <a:rPr dirty="0" sz="1200" spc="-1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212121"/>
                </a:solidFill>
                <a:latin typeface="Arial"/>
                <a:cs typeface="Arial"/>
              </a:rPr>
              <a:t>R.,</a:t>
            </a:r>
            <a:r>
              <a:rPr dirty="0" sz="1200" spc="-6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212121"/>
                </a:solidFill>
                <a:latin typeface="Arial"/>
                <a:cs typeface="Arial"/>
              </a:rPr>
              <a:t>Almeida,</a:t>
            </a:r>
            <a:r>
              <a:rPr dirty="0" sz="1200" spc="-4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212121"/>
                </a:solidFill>
                <a:latin typeface="Arial"/>
                <a:cs typeface="Arial"/>
              </a:rPr>
              <a:t>D.</a:t>
            </a:r>
            <a:r>
              <a:rPr dirty="0" sz="1200" spc="-1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212121"/>
                </a:solidFill>
                <a:latin typeface="Arial"/>
                <a:cs typeface="Arial"/>
              </a:rPr>
              <a:t>M.,</a:t>
            </a:r>
            <a:r>
              <a:rPr dirty="0" sz="1200" spc="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212121"/>
                </a:solidFill>
                <a:latin typeface="Arial"/>
                <a:cs typeface="Arial"/>
              </a:rPr>
              <a:t>Dmitrieva,</a:t>
            </a:r>
            <a:r>
              <a:rPr dirty="0" sz="1200" spc="-2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212121"/>
                </a:solidFill>
                <a:latin typeface="Arial"/>
                <a:cs typeface="Arial"/>
              </a:rPr>
              <a:t>N.</a:t>
            </a:r>
            <a:r>
              <a:rPr dirty="0" sz="1200" spc="-1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212121"/>
                </a:solidFill>
                <a:latin typeface="Arial"/>
                <a:cs typeface="Arial"/>
              </a:rPr>
              <a:t>O.,</a:t>
            </a:r>
            <a:r>
              <a:rPr dirty="0" sz="1200" spc="-1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212121"/>
                </a:solidFill>
                <a:latin typeface="Arial"/>
                <a:cs typeface="Arial"/>
              </a:rPr>
              <a:t>&amp;</a:t>
            </a:r>
            <a:r>
              <a:rPr dirty="0" sz="1200" spc="-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212121"/>
                </a:solidFill>
                <a:latin typeface="Arial"/>
                <a:cs typeface="Arial"/>
              </a:rPr>
              <a:t>Klein,</a:t>
            </a:r>
            <a:r>
              <a:rPr dirty="0" sz="1200" spc="-3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212121"/>
                </a:solidFill>
                <a:latin typeface="Arial"/>
                <a:cs typeface="Arial"/>
              </a:rPr>
              <a:t>L.</a:t>
            </a:r>
            <a:r>
              <a:rPr dirty="0" sz="1200" spc="-1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212121"/>
                </a:solidFill>
                <a:latin typeface="Arial"/>
                <a:cs typeface="Arial"/>
              </a:rPr>
              <a:t>C.</a:t>
            </a:r>
            <a:r>
              <a:rPr dirty="0" sz="1200" spc="-1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212121"/>
                </a:solidFill>
                <a:latin typeface="Arial"/>
                <a:cs typeface="Arial"/>
              </a:rPr>
              <a:t>(2010).</a:t>
            </a:r>
            <a:r>
              <a:rPr dirty="0" sz="1200" spc="-3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212121"/>
                </a:solidFill>
                <a:latin typeface="Arial"/>
                <a:cs typeface="Arial"/>
              </a:rPr>
              <a:t>Frontiers</a:t>
            </a:r>
            <a:r>
              <a:rPr dirty="0" sz="1200" spc="-3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212121"/>
                </a:solidFill>
                <a:latin typeface="Arial"/>
                <a:cs typeface="Arial"/>
              </a:rPr>
              <a:t>in</a:t>
            </a:r>
            <a:r>
              <a:rPr dirty="0" sz="1200" spc="-1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212121"/>
                </a:solidFill>
                <a:latin typeface="Arial"/>
                <a:cs typeface="Arial"/>
              </a:rPr>
              <a:t>the</a:t>
            </a:r>
            <a:r>
              <a:rPr dirty="0" sz="1200" spc="-3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212121"/>
                </a:solidFill>
                <a:latin typeface="Arial"/>
                <a:cs typeface="Arial"/>
              </a:rPr>
              <a:t>use</a:t>
            </a:r>
            <a:r>
              <a:rPr dirty="0" sz="1200" spc="-2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212121"/>
                </a:solidFill>
                <a:latin typeface="Arial"/>
                <a:cs typeface="Arial"/>
              </a:rPr>
              <a:t>of</a:t>
            </a:r>
            <a:r>
              <a:rPr dirty="0" sz="1200" spc="-2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212121"/>
                </a:solidFill>
                <a:latin typeface="Arial"/>
                <a:cs typeface="Arial"/>
              </a:rPr>
              <a:t>biomarkers</a:t>
            </a:r>
            <a:r>
              <a:rPr dirty="0" sz="1200" spc="-5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212121"/>
                </a:solidFill>
                <a:latin typeface="Arial"/>
                <a:cs typeface="Arial"/>
              </a:rPr>
              <a:t>of</a:t>
            </a:r>
            <a:r>
              <a:rPr dirty="0" sz="1200" spc="-1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212121"/>
                </a:solidFill>
                <a:latin typeface="Arial"/>
                <a:cs typeface="Arial"/>
              </a:rPr>
              <a:t>health</a:t>
            </a:r>
            <a:r>
              <a:rPr dirty="0" sz="1200" spc="-2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212121"/>
                </a:solidFill>
                <a:latin typeface="Arial"/>
                <a:cs typeface="Arial"/>
              </a:rPr>
              <a:t>in</a:t>
            </a:r>
            <a:r>
              <a:rPr dirty="0" sz="1200" spc="-4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212121"/>
                </a:solidFill>
                <a:latin typeface="Arial"/>
                <a:cs typeface="Arial"/>
              </a:rPr>
              <a:t>research</a:t>
            </a:r>
            <a:r>
              <a:rPr dirty="0" sz="1200" spc="-4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212121"/>
                </a:solidFill>
                <a:latin typeface="Arial"/>
                <a:cs typeface="Arial"/>
              </a:rPr>
              <a:t>on</a:t>
            </a:r>
            <a:r>
              <a:rPr dirty="0" sz="1200" spc="-2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212121"/>
                </a:solidFill>
                <a:latin typeface="Arial"/>
                <a:cs typeface="Arial"/>
              </a:rPr>
              <a:t>stress</a:t>
            </a:r>
            <a:r>
              <a:rPr dirty="0" sz="1200" spc="-1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212121"/>
                </a:solidFill>
                <a:latin typeface="Arial"/>
                <a:cs typeface="Arial"/>
              </a:rPr>
              <a:t>and</a:t>
            </a:r>
            <a:r>
              <a:rPr dirty="0" sz="1200" spc="-3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212121"/>
                </a:solidFill>
                <a:latin typeface="Arial"/>
                <a:cs typeface="Arial"/>
              </a:rPr>
              <a:t>aging.</a:t>
            </a:r>
            <a:r>
              <a:rPr dirty="0" sz="1200" spc="-2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i="1">
                <a:solidFill>
                  <a:srgbClr val="212121"/>
                </a:solidFill>
                <a:latin typeface="Arial"/>
                <a:cs typeface="Arial"/>
              </a:rPr>
              <a:t>Journals</a:t>
            </a:r>
            <a:r>
              <a:rPr dirty="0" sz="1200" spc="-35" i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spc="-25" i="1">
                <a:solidFill>
                  <a:srgbClr val="212121"/>
                </a:solidFill>
                <a:latin typeface="Arial"/>
                <a:cs typeface="Arial"/>
              </a:rPr>
              <a:t>of</a:t>
            </a:r>
            <a:r>
              <a:rPr dirty="0" sz="1200" spc="-25" i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i="1">
                <a:solidFill>
                  <a:srgbClr val="212121"/>
                </a:solidFill>
                <a:latin typeface="Arial"/>
                <a:cs typeface="Arial"/>
              </a:rPr>
              <a:t>Gerontology</a:t>
            </a:r>
            <a:r>
              <a:rPr dirty="0" sz="1200" spc="-45" i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i="1">
                <a:solidFill>
                  <a:srgbClr val="212121"/>
                </a:solidFill>
                <a:latin typeface="Arial"/>
                <a:cs typeface="Arial"/>
              </a:rPr>
              <a:t>Series</a:t>
            </a:r>
            <a:r>
              <a:rPr dirty="0" sz="1200" spc="-30" i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i="1">
                <a:solidFill>
                  <a:srgbClr val="212121"/>
                </a:solidFill>
                <a:latin typeface="Arial"/>
                <a:cs typeface="Arial"/>
              </a:rPr>
              <a:t>B:</a:t>
            </a:r>
            <a:r>
              <a:rPr dirty="0" sz="1200" spc="-10" i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i="1">
                <a:solidFill>
                  <a:srgbClr val="212121"/>
                </a:solidFill>
                <a:latin typeface="Arial"/>
                <a:cs typeface="Arial"/>
              </a:rPr>
              <a:t>Psychological</a:t>
            </a:r>
            <a:r>
              <a:rPr dirty="0" sz="1200" spc="-45" i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i="1">
                <a:solidFill>
                  <a:srgbClr val="212121"/>
                </a:solidFill>
                <a:latin typeface="Arial"/>
                <a:cs typeface="Arial"/>
              </a:rPr>
              <a:t>Sciences</a:t>
            </a:r>
            <a:r>
              <a:rPr dirty="0" sz="1200" spc="-40" i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i="1">
                <a:solidFill>
                  <a:srgbClr val="212121"/>
                </a:solidFill>
                <a:latin typeface="Arial"/>
                <a:cs typeface="Arial"/>
              </a:rPr>
              <a:t>and</a:t>
            </a:r>
            <a:r>
              <a:rPr dirty="0" sz="1200" spc="-30" i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i="1">
                <a:solidFill>
                  <a:srgbClr val="212121"/>
                </a:solidFill>
                <a:latin typeface="Arial"/>
                <a:cs typeface="Arial"/>
              </a:rPr>
              <a:t>Social</a:t>
            </a:r>
            <a:r>
              <a:rPr dirty="0" sz="1200" spc="-30" i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i="1">
                <a:solidFill>
                  <a:srgbClr val="212121"/>
                </a:solidFill>
                <a:latin typeface="Arial"/>
                <a:cs typeface="Arial"/>
              </a:rPr>
              <a:t>Sciences</a:t>
            </a:r>
            <a:r>
              <a:rPr dirty="0" sz="1200">
                <a:solidFill>
                  <a:srgbClr val="212121"/>
                </a:solidFill>
                <a:latin typeface="Arial"/>
                <a:cs typeface="Arial"/>
              </a:rPr>
              <a:t>,</a:t>
            </a:r>
            <a:r>
              <a:rPr dirty="0" sz="1200" spc="-4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i="1">
                <a:solidFill>
                  <a:srgbClr val="212121"/>
                </a:solidFill>
                <a:latin typeface="Arial"/>
                <a:cs typeface="Arial"/>
              </a:rPr>
              <a:t>65</a:t>
            </a:r>
            <a:r>
              <a:rPr dirty="0" sz="1200">
                <a:solidFill>
                  <a:srgbClr val="212121"/>
                </a:solidFill>
                <a:latin typeface="Arial"/>
                <a:cs typeface="Arial"/>
              </a:rPr>
              <a:t>(5),</a:t>
            </a:r>
            <a:r>
              <a:rPr dirty="0" sz="1200" spc="-2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spc="-10">
                <a:solidFill>
                  <a:srgbClr val="212121"/>
                </a:solidFill>
                <a:latin typeface="Arial"/>
                <a:cs typeface="Arial"/>
              </a:rPr>
              <a:t>513-</a:t>
            </a:r>
            <a:r>
              <a:rPr dirty="0" sz="1200" spc="-20">
                <a:solidFill>
                  <a:srgbClr val="212121"/>
                </a:solidFill>
                <a:latin typeface="Arial"/>
                <a:cs typeface="Arial"/>
              </a:rPr>
              <a:t>525.</a:t>
            </a:r>
            <a:endParaRPr sz="12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38856" y="1170145"/>
            <a:ext cx="5216729" cy="4965138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7002" y="394538"/>
            <a:ext cx="10302875" cy="52895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300"/>
              <a:t>Examples</a:t>
            </a:r>
            <a:r>
              <a:rPr dirty="0" sz="3300" spc="-114"/>
              <a:t> </a:t>
            </a:r>
            <a:r>
              <a:rPr dirty="0" sz="3300"/>
              <a:t>of</a:t>
            </a:r>
            <a:r>
              <a:rPr dirty="0" sz="3300" spc="-120"/>
              <a:t> </a:t>
            </a:r>
            <a:r>
              <a:rPr dirty="0" sz="3300"/>
              <a:t>Composite</a:t>
            </a:r>
            <a:r>
              <a:rPr dirty="0" sz="3300" spc="-120"/>
              <a:t> </a:t>
            </a:r>
            <a:r>
              <a:rPr dirty="0" sz="3300"/>
              <a:t>Measure</a:t>
            </a:r>
            <a:r>
              <a:rPr dirty="0" sz="3300" spc="-105"/>
              <a:t> </a:t>
            </a:r>
            <a:r>
              <a:rPr dirty="0" sz="3300"/>
              <a:t>of</a:t>
            </a:r>
            <a:r>
              <a:rPr dirty="0" sz="3300" spc="-114"/>
              <a:t> </a:t>
            </a:r>
            <a:r>
              <a:rPr dirty="0" sz="3300"/>
              <a:t>Biological</a:t>
            </a:r>
            <a:r>
              <a:rPr dirty="0" sz="3300" spc="-80"/>
              <a:t> </a:t>
            </a:r>
            <a:r>
              <a:rPr dirty="0" sz="3300" spc="-10"/>
              <a:t>Systems</a:t>
            </a:r>
            <a:endParaRPr sz="33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56750" y="1375741"/>
            <a:ext cx="6105525" cy="4805423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78739" y="6610908"/>
            <a:ext cx="1079944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212121"/>
                </a:solidFill>
                <a:latin typeface="Arial"/>
                <a:cs typeface="Arial"/>
              </a:rPr>
              <a:t>Mauss,</a:t>
            </a:r>
            <a:r>
              <a:rPr dirty="0" sz="1200" spc="-3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212121"/>
                </a:solidFill>
                <a:latin typeface="Arial"/>
                <a:cs typeface="Arial"/>
              </a:rPr>
              <a:t>D.,</a:t>
            </a:r>
            <a:r>
              <a:rPr dirty="0" sz="1200" spc="-2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212121"/>
                </a:solidFill>
                <a:latin typeface="Arial"/>
                <a:cs typeface="Arial"/>
              </a:rPr>
              <a:t>Li,</a:t>
            </a:r>
            <a:r>
              <a:rPr dirty="0" sz="1200" spc="-1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212121"/>
                </a:solidFill>
                <a:latin typeface="Arial"/>
                <a:cs typeface="Arial"/>
              </a:rPr>
              <a:t>J.,</a:t>
            </a:r>
            <a:r>
              <a:rPr dirty="0" sz="1200" spc="-2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212121"/>
                </a:solidFill>
                <a:latin typeface="Arial"/>
                <a:cs typeface="Arial"/>
              </a:rPr>
              <a:t>Schmidt,</a:t>
            </a:r>
            <a:r>
              <a:rPr dirty="0" sz="1200" spc="-3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212121"/>
                </a:solidFill>
                <a:latin typeface="Arial"/>
                <a:cs typeface="Arial"/>
              </a:rPr>
              <a:t>B.,</a:t>
            </a:r>
            <a:r>
              <a:rPr dirty="0" sz="1200" spc="-8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spc="-10">
                <a:solidFill>
                  <a:srgbClr val="212121"/>
                </a:solidFill>
                <a:latin typeface="Arial"/>
                <a:cs typeface="Arial"/>
              </a:rPr>
              <a:t>Angerer,</a:t>
            </a:r>
            <a:r>
              <a:rPr dirty="0" sz="1200" spc="-3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spc="-45">
                <a:solidFill>
                  <a:srgbClr val="212121"/>
                </a:solidFill>
                <a:latin typeface="Arial"/>
                <a:cs typeface="Arial"/>
              </a:rPr>
              <a:t>P.,</a:t>
            </a:r>
            <a:r>
              <a:rPr dirty="0" sz="1200" spc="-2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212121"/>
                </a:solidFill>
                <a:latin typeface="Arial"/>
                <a:cs typeface="Arial"/>
              </a:rPr>
              <a:t>&amp;</a:t>
            </a:r>
            <a:r>
              <a:rPr dirty="0" sz="1200" spc="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212121"/>
                </a:solidFill>
                <a:latin typeface="Arial"/>
                <a:cs typeface="Arial"/>
              </a:rPr>
              <a:t>Jarczok,</a:t>
            </a:r>
            <a:r>
              <a:rPr dirty="0" sz="1200" spc="-1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212121"/>
                </a:solidFill>
                <a:latin typeface="Arial"/>
                <a:cs typeface="Arial"/>
              </a:rPr>
              <a:t>M.</a:t>
            </a:r>
            <a:r>
              <a:rPr dirty="0" sz="1200" spc="-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212121"/>
                </a:solidFill>
                <a:latin typeface="Arial"/>
                <a:cs typeface="Arial"/>
              </a:rPr>
              <a:t>N.</a:t>
            </a:r>
            <a:r>
              <a:rPr dirty="0" sz="1200" spc="-2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212121"/>
                </a:solidFill>
                <a:latin typeface="Arial"/>
                <a:cs typeface="Arial"/>
              </a:rPr>
              <a:t>(2015).</a:t>
            </a:r>
            <a:r>
              <a:rPr dirty="0" sz="1200" spc="-4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212121"/>
                </a:solidFill>
                <a:latin typeface="Arial"/>
                <a:cs typeface="Arial"/>
              </a:rPr>
              <a:t>Measuring</a:t>
            </a:r>
            <a:r>
              <a:rPr dirty="0" sz="1200" spc="-6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212121"/>
                </a:solidFill>
                <a:latin typeface="Arial"/>
                <a:cs typeface="Arial"/>
              </a:rPr>
              <a:t>allostatic</a:t>
            </a:r>
            <a:r>
              <a:rPr dirty="0" sz="1200" spc="-4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212121"/>
                </a:solidFill>
                <a:latin typeface="Arial"/>
                <a:cs typeface="Arial"/>
              </a:rPr>
              <a:t>load</a:t>
            </a:r>
            <a:r>
              <a:rPr dirty="0" sz="1200" spc="-4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212121"/>
                </a:solidFill>
                <a:latin typeface="Arial"/>
                <a:cs typeface="Arial"/>
              </a:rPr>
              <a:t>in</a:t>
            </a:r>
            <a:r>
              <a:rPr dirty="0" sz="1200" spc="-1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212121"/>
                </a:solidFill>
                <a:latin typeface="Arial"/>
                <a:cs typeface="Arial"/>
              </a:rPr>
              <a:t>the</a:t>
            </a:r>
            <a:r>
              <a:rPr dirty="0" sz="1200" spc="-4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212121"/>
                </a:solidFill>
                <a:latin typeface="Arial"/>
                <a:cs typeface="Arial"/>
              </a:rPr>
              <a:t>workforce:</a:t>
            </a:r>
            <a:r>
              <a:rPr dirty="0" sz="1200" spc="-2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212121"/>
                </a:solidFill>
                <a:latin typeface="Arial"/>
                <a:cs typeface="Arial"/>
              </a:rPr>
              <a:t>a</a:t>
            </a:r>
            <a:r>
              <a:rPr dirty="0" sz="1200" spc="-3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212121"/>
                </a:solidFill>
                <a:latin typeface="Arial"/>
                <a:cs typeface="Arial"/>
              </a:rPr>
              <a:t>systematic</a:t>
            </a:r>
            <a:r>
              <a:rPr dirty="0" sz="1200" spc="-2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212121"/>
                </a:solidFill>
                <a:latin typeface="Arial"/>
                <a:cs typeface="Arial"/>
              </a:rPr>
              <a:t>review.</a:t>
            </a:r>
            <a:r>
              <a:rPr dirty="0" sz="1200" spc="2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i="1">
                <a:solidFill>
                  <a:srgbClr val="212121"/>
                </a:solidFill>
                <a:latin typeface="Arial"/>
                <a:cs typeface="Arial"/>
              </a:rPr>
              <a:t>Industrial</a:t>
            </a:r>
            <a:r>
              <a:rPr dirty="0" sz="1200" spc="-45" i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i="1">
                <a:solidFill>
                  <a:srgbClr val="212121"/>
                </a:solidFill>
                <a:latin typeface="Arial"/>
                <a:cs typeface="Arial"/>
              </a:rPr>
              <a:t>health</a:t>
            </a:r>
            <a:r>
              <a:rPr dirty="0" sz="1200">
                <a:solidFill>
                  <a:srgbClr val="212121"/>
                </a:solidFill>
                <a:latin typeface="Arial"/>
                <a:cs typeface="Arial"/>
              </a:rPr>
              <a:t>,</a:t>
            </a:r>
            <a:r>
              <a:rPr dirty="0" sz="1200" spc="-5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i="1">
                <a:solidFill>
                  <a:srgbClr val="212121"/>
                </a:solidFill>
                <a:latin typeface="Arial"/>
                <a:cs typeface="Arial"/>
              </a:rPr>
              <a:t>53</a:t>
            </a:r>
            <a:r>
              <a:rPr dirty="0" sz="1200">
                <a:solidFill>
                  <a:srgbClr val="212121"/>
                </a:solidFill>
                <a:latin typeface="Arial"/>
                <a:cs typeface="Arial"/>
              </a:rPr>
              <a:t>(1),</a:t>
            </a:r>
            <a:r>
              <a:rPr dirty="0" sz="1200" spc="-4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spc="-10">
                <a:solidFill>
                  <a:srgbClr val="212121"/>
                </a:solidFill>
                <a:latin typeface="Arial"/>
                <a:cs typeface="Arial"/>
              </a:rPr>
              <a:t>5-</a:t>
            </a:r>
            <a:r>
              <a:rPr dirty="0" sz="1200" spc="-25">
                <a:solidFill>
                  <a:srgbClr val="212121"/>
                </a:solidFill>
                <a:latin typeface="Arial"/>
                <a:cs typeface="Arial"/>
              </a:rPr>
              <a:t>20.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47800" y="266699"/>
            <a:ext cx="9753600" cy="3009900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168398" y="3439388"/>
            <a:ext cx="2089277" cy="300990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363839" y="3428987"/>
            <a:ext cx="2036699" cy="299059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7002" y="394538"/>
            <a:ext cx="10302875" cy="52895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300"/>
              <a:t>Examples</a:t>
            </a:r>
            <a:r>
              <a:rPr dirty="0" sz="3300" spc="-114"/>
              <a:t> </a:t>
            </a:r>
            <a:r>
              <a:rPr dirty="0" sz="3300"/>
              <a:t>of</a:t>
            </a:r>
            <a:r>
              <a:rPr dirty="0" sz="3300" spc="-120"/>
              <a:t> </a:t>
            </a:r>
            <a:r>
              <a:rPr dirty="0" sz="3300"/>
              <a:t>Composite</a:t>
            </a:r>
            <a:r>
              <a:rPr dirty="0" sz="3300" spc="-120"/>
              <a:t> </a:t>
            </a:r>
            <a:r>
              <a:rPr dirty="0" sz="3300"/>
              <a:t>Measure</a:t>
            </a:r>
            <a:r>
              <a:rPr dirty="0" sz="3300" spc="-105"/>
              <a:t> </a:t>
            </a:r>
            <a:r>
              <a:rPr dirty="0" sz="3300"/>
              <a:t>of</a:t>
            </a:r>
            <a:r>
              <a:rPr dirty="0" sz="3300" spc="-114"/>
              <a:t> </a:t>
            </a:r>
            <a:r>
              <a:rPr dirty="0" sz="3300"/>
              <a:t>Biological</a:t>
            </a:r>
            <a:r>
              <a:rPr dirty="0" sz="3300" spc="-80"/>
              <a:t> </a:t>
            </a:r>
            <a:r>
              <a:rPr dirty="0" sz="3300" spc="-10"/>
              <a:t>Systems</a:t>
            </a:r>
            <a:endParaRPr sz="3300"/>
          </a:p>
        </p:txBody>
      </p:sp>
      <p:sp>
        <p:nvSpPr>
          <p:cNvPr id="3" name="object 3" descr=""/>
          <p:cNvSpPr txBox="1"/>
          <p:nvPr/>
        </p:nvSpPr>
        <p:spPr>
          <a:xfrm>
            <a:off x="78739" y="6610908"/>
            <a:ext cx="1079944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212121"/>
                </a:solidFill>
                <a:latin typeface="Arial"/>
                <a:cs typeface="Arial"/>
              </a:rPr>
              <a:t>Mauss,</a:t>
            </a:r>
            <a:r>
              <a:rPr dirty="0" sz="1200" spc="-3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212121"/>
                </a:solidFill>
                <a:latin typeface="Arial"/>
                <a:cs typeface="Arial"/>
              </a:rPr>
              <a:t>D.,</a:t>
            </a:r>
            <a:r>
              <a:rPr dirty="0" sz="1200" spc="-2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212121"/>
                </a:solidFill>
                <a:latin typeface="Arial"/>
                <a:cs typeface="Arial"/>
              </a:rPr>
              <a:t>Li,</a:t>
            </a:r>
            <a:r>
              <a:rPr dirty="0" sz="1200" spc="-1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212121"/>
                </a:solidFill>
                <a:latin typeface="Arial"/>
                <a:cs typeface="Arial"/>
              </a:rPr>
              <a:t>J.,</a:t>
            </a:r>
            <a:r>
              <a:rPr dirty="0" sz="1200" spc="-2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212121"/>
                </a:solidFill>
                <a:latin typeface="Arial"/>
                <a:cs typeface="Arial"/>
              </a:rPr>
              <a:t>Schmidt,</a:t>
            </a:r>
            <a:r>
              <a:rPr dirty="0" sz="1200" spc="-3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212121"/>
                </a:solidFill>
                <a:latin typeface="Arial"/>
                <a:cs typeface="Arial"/>
              </a:rPr>
              <a:t>B.,</a:t>
            </a:r>
            <a:r>
              <a:rPr dirty="0" sz="1200" spc="-8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spc="-10">
                <a:solidFill>
                  <a:srgbClr val="212121"/>
                </a:solidFill>
                <a:latin typeface="Arial"/>
                <a:cs typeface="Arial"/>
              </a:rPr>
              <a:t>Angerer,</a:t>
            </a:r>
            <a:r>
              <a:rPr dirty="0" sz="1200" spc="-3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spc="-45">
                <a:solidFill>
                  <a:srgbClr val="212121"/>
                </a:solidFill>
                <a:latin typeface="Arial"/>
                <a:cs typeface="Arial"/>
              </a:rPr>
              <a:t>P.,</a:t>
            </a:r>
            <a:r>
              <a:rPr dirty="0" sz="1200" spc="-2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212121"/>
                </a:solidFill>
                <a:latin typeface="Arial"/>
                <a:cs typeface="Arial"/>
              </a:rPr>
              <a:t>&amp;</a:t>
            </a:r>
            <a:r>
              <a:rPr dirty="0" sz="1200" spc="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212121"/>
                </a:solidFill>
                <a:latin typeface="Arial"/>
                <a:cs typeface="Arial"/>
              </a:rPr>
              <a:t>Jarczok,</a:t>
            </a:r>
            <a:r>
              <a:rPr dirty="0" sz="1200" spc="-1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212121"/>
                </a:solidFill>
                <a:latin typeface="Arial"/>
                <a:cs typeface="Arial"/>
              </a:rPr>
              <a:t>M.</a:t>
            </a:r>
            <a:r>
              <a:rPr dirty="0" sz="1200" spc="-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212121"/>
                </a:solidFill>
                <a:latin typeface="Arial"/>
                <a:cs typeface="Arial"/>
              </a:rPr>
              <a:t>N.</a:t>
            </a:r>
            <a:r>
              <a:rPr dirty="0" sz="1200" spc="-2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212121"/>
                </a:solidFill>
                <a:latin typeface="Arial"/>
                <a:cs typeface="Arial"/>
              </a:rPr>
              <a:t>(2015).</a:t>
            </a:r>
            <a:r>
              <a:rPr dirty="0" sz="1200" spc="-4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212121"/>
                </a:solidFill>
                <a:latin typeface="Arial"/>
                <a:cs typeface="Arial"/>
              </a:rPr>
              <a:t>Measuring</a:t>
            </a:r>
            <a:r>
              <a:rPr dirty="0" sz="1200" spc="-6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212121"/>
                </a:solidFill>
                <a:latin typeface="Arial"/>
                <a:cs typeface="Arial"/>
              </a:rPr>
              <a:t>allostatic</a:t>
            </a:r>
            <a:r>
              <a:rPr dirty="0" sz="1200" spc="-4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212121"/>
                </a:solidFill>
                <a:latin typeface="Arial"/>
                <a:cs typeface="Arial"/>
              </a:rPr>
              <a:t>load</a:t>
            </a:r>
            <a:r>
              <a:rPr dirty="0" sz="1200" spc="-4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212121"/>
                </a:solidFill>
                <a:latin typeface="Arial"/>
                <a:cs typeface="Arial"/>
              </a:rPr>
              <a:t>in</a:t>
            </a:r>
            <a:r>
              <a:rPr dirty="0" sz="1200" spc="-1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212121"/>
                </a:solidFill>
                <a:latin typeface="Arial"/>
                <a:cs typeface="Arial"/>
              </a:rPr>
              <a:t>the</a:t>
            </a:r>
            <a:r>
              <a:rPr dirty="0" sz="1200" spc="-4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212121"/>
                </a:solidFill>
                <a:latin typeface="Arial"/>
                <a:cs typeface="Arial"/>
              </a:rPr>
              <a:t>workforce:</a:t>
            </a:r>
            <a:r>
              <a:rPr dirty="0" sz="1200" spc="-2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212121"/>
                </a:solidFill>
                <a:latin typeface="Arial"/>
                <a:cs typeface="Arial"/>
              </a:rPr>
              <a:t>a</a:t>
            </a:r>
            <a:r>
              <a:rPr dirty="0" sz="1200" spc="-3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212121"/>
                </a:solidFill>
                <a:latin typeface="Arial"/>
                <a:cs typeface="Arial"/>
              </a:rPr>
              <a:t>systematic</a:t>
            </a:r>
            <a:r>
              <a:rPr dirty="0" sz="1200" spc="-2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212121"/>
                </a:solidFill>
                <a:latin typeface="Arial"/>
                <a:cs typeface="Arial"/>
              </a:rPr>
              <a:t>review.</a:t>
            </a:r>
            <a:r>
              <a:rPr dirty="0" sz="1200" spc="2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i="1">
                <a:solidFill>
                  <a:srgbClr val="212121"/>
                </a:solidFill>
                <a:latin typeface="Arial"/>
                <a:cs typeface="Arial"/>
              </a:rPr>
              <a:t>Industrial</a:t>
            </a:r>
            <a:r>
              <a:rPr dirty="0" sz="1200" spc="-45" i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i="1">
                <a:solidFill>
                  <a:srgbClr val="212121"/>
                </a:solidFill>
                <a:latin typeface="Arial"/>
                <a:cs typeface="Arial"/>
              </a:rPr>
              <a:t>health</a:t>
            </a:r>
            <a:r>
              <a:rPr dirty="0" sz="1200">
                <a:solidFill>
                  <a:srgbClr val="212121"/>
                </a:solidFill>
                <a:latin typeface="Arial"/>
                <a:cs typeface="Arial"/>
              </a:rPr>
              <a:t>,</a:t>
            </a:r>
            <a:r>
              <a:rPr dirty="0" sz="1200" spc="-5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i="1">
                <a:solidFill>
                  <a:srgbClr val="212121"/>
                </a:solidFill>
                <a:latin typeface="Arial"/>
                <a:cs typeface="Arial"/>
              </a:rPr>
              <a:t>53</a:t>
            </a:r>
            <a:r>
              <a:rPr dirty="0" sz="1200">
                <a:solidFill>
                  <a:srgbClr val="212121"/>
                </a:solidFill>
                <a:latin typeface="Arial"/>
                <a:cs typeface="Arial"/>
              </a:rPr>
              <a:t>(1),</a:t>
            </a:r>
            <a:r>
              <a:rPr dirty="0" sz="1200" spc="-4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spc="-10">
                <a:solidFill>
                  <a:srgbClr val="212121"/>
                </a:solidFill>
                <a:latin typeface="Arial"/>
                <a:cs typeface="Arial"/>
              </a:rPr>
              <a:t>5-</a:t>
            </a:r>
            <a:r>
              <a:rPr dirty="0" sz="1200" spc="-25">
                <a:solidFill>
                  <a:srgbClr val="212121"/>
                </a:solidFill>
                <a:latin typeface="Arial"/>
                <a:cs typeface="Arial"/>
              </a:rPr>
              <a:t>20.</a:t>
            </a:r>
            <a:endParaRPr sz="12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7542" y="962009"/>
            <a:ext cx="4842656" cy="556677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726240" y="1094982"/>
            <a:ext cx="5576947" cy="514356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7002" y="394538"/>
            <a:ext cx="10302875" cy="52895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300"/>
              <a:t>Examples</a:t>
            </a:r>
            <a:r>
              <a:rPr dirty="0" sz="3300" spc="-114"/>
              <a:t> </a:t>
            </a:r>
            <a:r>
              <a:rPr dirty="0" sz="3300"/>
              <a:t>of</a:t>
            </a:r>
            <a:r>
              <a:rPr dirty="0" sz="3300" spc="-120"/>
              <a:t> </a:t>
            </a:r>
            <a:r>
              <a:rPr dirty="0" sz="3300"/>
              <a:t>Composite</a:t>
            </a:r>
            <a:r>
              <a:rPr dirty="0" sz="3300" spc="-120"/>
              <a:t> </a:t>
            </a:r>
            <a:r>
              <a:rPr dirty="0" sz="3300"/>
              <a:t>Measure</a:t>
            </a:r>
            <a:r>
              <a:rPr dirty="0" sz="3300" spc="-105"/>
              <a:t> </a:t>
            </a:r>
            <a:r>
              <a:rPr dirty="0" sz="3300"/>
              <a:t>of</a:t>
            </a:r>
            <a:r>
              <a:rPr dirty="0" sz="3300" spc="-114"/>
              <a:t> </a:t>
            </a:r>
            <a:r>
              <a:rPr dirty="0" sz="3300"/>
              <a:t>Biological</a:t>
            </a:r>
            <a:r>
              <a:rPr dirty="0" sz="3300" spc="-80"/>
              <a:t> </a:t>
            </a:r>
            <a:r>
              <a:rPr dirty="0" sz="3300" spc="-10"/>
              <a:t>Systems</a:t>
            </a:r>
            <a:endParaRPr sz="3300"/>
          </a:p>
        </p:txBody>
      </p:sp>
      <p:sp>
        <p:nvSpPr>
          <p:cNvPr id="3" name="object 3" descr=""/>
          <p:cNvSpPr txBox="1"/>
          <p:nvPr/>
        </p:nvSpPr>
        <p:spPr>
          <a:xfrm>
            <a:off x="78739" y="6610908"/>
            <a:ext cx="1079944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212121"/>
                </a:solidFill>
                <a:latin typeface="Arial"/>
                <a:cs typeface="Arial"/>
              </a:rPr>
              <a:t>Mauss,</a:t>
            </a:r>
            <a:r>
              <a:rPr dirty="0" sz="1200" spc="-3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212121"/>
                </a:solidFill>
                <a:latin typeface="Arial"/>
                <a:cs typeface="Arial"/>
              </a:rPr>
              <a:t>D.,</a:t>
            </a:r>
            <a:r>
              <a:rPr dirty="0" sz="1200" spc="-2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212121"/>
                </a:solidFill>
                <a:latin typeface="Arial"/>
                <a:cs typeface="Arial"/>
              </a:rPr>
              <a:t>Li,</a:t>
            </a:r>
            <a:r>
              <a:rPr dirty="0" sz="1200" spc="-1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212121"/>
                </a:solidFill>
                <a:latin typeface="Arial"/>
                <a:cs typeface="Arial"/>
              </a:rPr>
              <a:t>J.,</a:t>
            </a:r>
            <a:r>
              <a:rPr dirty="0" sz="1200" spc="-2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212121"/>
                </a:solidFill>
                <a:latin typeface="Arial"/>
                <a:cs typeface="Arial"/>
              </a:rPr>
              <a:t>Schmidt,</a:t>
            </a:r>
            <a:r>
              <a:rPr dirty="0" sz="1200" spc="-3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212121"/>
                </a:solidFill>
                <a:latin typeface="Arial"/>
                <a:cs typeface="Arial"/>
              </a:rPr>
              <a:t>B.,</a:t>
            </a:r>
            <a:r>
              <a:rPr dirty="0" sz="1200" spc="-8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spc="-10">
                <a:solidFill>
                  <a:srgbClr val="212121"/>
                </a:solidFill>
                <a:latin typeface="Arial"/>
                <a:cs typeface="Arial"/>
              </a:rPr>
              <a:t>Angerer,</a:t>
            </a:r>
            <a:r>
              <a:rPr dirty="0" sz="1200" spc="-3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spc="-45">
                <a:solidFill>
                  <a:srgbClr val="212121"/>
                </a:solidFill>
                <a:latin typeface="Arial"/>
                <a:cs typeface="Arial"/>
              </a:rPr>
              <a:t>P.,</a:t>
            </a:r>
            <a:r>
              <a:rPr dirty="0" sz="1200" spc="-2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212121"/>
                </a:solidFill>
                <a:latin typeface="Arial"/>
                <a:cs typeface="Arial"/>
              </a:rPr>
              <a:t>&amp;</a:t>
            </a:r>
            <a:r>
              <a:rPr dirty="0" sz="1200" spc="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212121"/>
                </a:solidFill>
                <a:latin typeface="Arial"/>
                <a:cs typeface="Arial"/>
              </a:rPr>
              <a:t>Jarczok,</a:t>
            </a:r>
            <a:r>
              <a:rPr dirty="0" sz="1200" spc="-1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212121"/>
                </a:solidFill>
                <a:latin typeface="Arial"/>
                <a:cs typeface="Arial"/>
              </a:rPr>
              <a:t>M.</a:t>
            </a:r>
            <a:r>
              <a:rPr dirty="0" sz="1200" spc="-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212121"/>
                </a:solidFill>
                <a:latin typeface="Arial"/>
                <a:cs typeface="Arial"/>
              </a:rPr>
              <a:t>N.</a:t>
            </a:r>
            <a:r>
              <a:rPr dirty="0" sz="1200" spc="-2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212121"/>
                </a:solidFill>
                <a:latin typeface="Arial"/>
                <a:cs typeface="Arial"/>
              </a:rPr>
              <a:t>(2015).</a:t>
            </a:r>
            <a:r>
              <a:rPr dirty="0" sz="1200" spc="-4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212121"/>
                </a:solidFill>
                <a:latin typeface="Arial"/>
                <a:cs typeface="Arial"/>
              </a:rPr>
              <a:t>Measuring</a:t>
            </a:r>
            <a:r>
              <a:rPr dirty="0" sz="1200" spc="-6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212121"/>
                </a:solidFill>
                <a:latin typeface="Arial"/>
                <a:cs typeface="Arial"/>
              </a:rPr>
              <a:t>allostatic</a:t>
            </a:r>
            <a:r>
              <a:rPr dirty="0" sz="1200" spc="-4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212121"/>
                </a:solidFill>
                <a:latin typeface="Arial"/>
                <a:cs typeface="Arial"/>
              </a:rPr>
              <a:t>load</a:t>
            </a:r>
            <a:r>
              <a:rPr dirty="0" sz="1200" spc="-4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212121"/>
                </a:solidFill>
                <a:latin typeface="Arial"/>
                <a:cs typeface="Arial"/>
              </a:rPr>
              <a:t>in</a:t>
            </a:r>
            <a:r>
              <a:rPr dirty="0" sz="1200" spc="-1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212121"/>
                </a:solidFill>
                <a:latin typeface="Arial"/>
                <a:cs typeface="Arial"/>
              </a:rPr>
              <a:t>the</a:t>
            </a:r>
            <a:r>
              <a:rPr dirty="0" sz="1200" spc="-4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212121"/>
                </a:solidFill>
                <a:latin typeface="Arial"/>
                <a:cs typeface="Arial"/>
              </a:rPr>
              <a:t>workforce:</a:t>
            </a:r>
            <a:r>
              <a:rPr dirty="0" sz="1200" spc="-2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212121"/>
                </a:solidFill>
                <a:latin typeface="Arial"/>
                <a:cs typeface="Arial"/>
              </a:rPr>
              <a:t>a</a:t>
            </a:r>
            <a:r>
              <a:rPr dirty="0" sz="1200" spc="-3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212121"/>
                </a:solidFill>
                <a:latin typeface="Arial"/>
                <a:cs typeface="Arial"/>
              </a:rPr>
              <a:t>systematic</a:t>
            </a:r>
            <a:r>
              <a:rPr dirty="0" sz="1200" spc="-2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212121"/>
                </a:solidFill>
                <a:latin typeface="Arial"/>
                <a:cs typeface="Arial"/>
              </a:rPr>
              <a:t>review.</a:t>
            </a:r>
            <a:r>
              <a:rPr dirty="0" sz="1200" spc="2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i="1">
                <a:solidFill>
                  <a:srgbClr val="212121"/>
                </a:solidFill>
                <a:latin typeface="Arial"/>
                <a:cs typeface="Arial"/>
              </a:rPr>
              <a:t>Industrial</a:t>
            </a:r>
            <a:r>
              <a:rPr dirty="0" sz="1200" spc="-45" i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i="1">
                <a:solidFill>
                  <a:srgbClr val="212121"/>
                </a:solidFill>
                <a:latin typeface="Arial"/>
                <a:cs typeface="Arial"/>
              </a:rPr>
              <a:t>health</a:t>
            </a:r>
            <a:r>
              <a:rPr dirty="0" sz="1200">
                <a:solidFill>
                  <a:srgbClr val="212121"/>
                </a:solidFill>
                <a:latin typeface="Arial"/>
                <a:cs typeface="Arial"/>
              </a:rPr>
              <a:t>,</a:t>
            </a:r>
            <a:r>
              <a:rPr dirty="0" sz="1200" spc="-5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i="1">
                <a:solidFill>
                  <a:srgbClr val="212121"/>
                </a:solidFill>
                <a:latin typeface="Arial"/>
                <a:cs typeface="Arial"/>
              </a:rPr>
              <a:t>53</a:t>
            </a:r>
            <a:r>
              <a:rPr dirty="0" sz="1200">
                <a:solidFill>
                  <a:srgbClr val="212121"/>
                </a:solidFill>
                <a:latin typeface="Arial"/>
                <a:cs typeface="Arial"/>
              </a:rPr>
              <a:t>(1),</a:t>
            </a:r>
            <a:r>
              <a:rPr dirty="0" sz="1200" spc="-4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200" spc="-10">
                <a:solidFill>
                  <a:srgbClr val="212121"/>
                </a:solidFill>
                <a:latin typeface="Arial"/>
                <a:cs typeface="Arial"/>
              </a:rPr>
              <a:t>5-</a:t>
            </a:r>
            <a:r>
              <a:rPr dirty="0" sz="1200" spc="-25">
                <a:solidFill>
                  <a:srgbClr val="212121"/>
                </a:solidFill>
                <a:latin typeface="Arial"/>
                <a:cs typeface="Arial"/>
              </a:rPr>
              <a:t>20.</a:t>
            </a:r>
            <a:endParaRPr sz="12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18777" y="977646"/>
            <a:ext cx="7481659" cy="5495068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574040" y="1739422"/>
            <a:ext cx="5687060" cy="3800475"/>
          </a:xfrm>
          <a:prstGeom prst="rect">
            <a:avLst/>
          </a:prstGeom>
        </p:spPr>
        <p:txBody>
          <a:bodyPr wrap="square" lIns="0" tIns="120014" rIns="0" bIns="0" rtlCol="0" vert="horz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944"/>
              </a:spcBef>
              <a:buClr>
                <a:srgbClr val="202020"/>
              </a:buClr>
              <a:buSzPct val="75000"/>
              <a:buFont typeface="Arial"/>
              <a:buChar char="●"/>
              <a:tabLst>
                <a:tab pos="354965" algn="l"/>
              </a:tabLst>
            </a:pPr>
            <a:r>
              <a:rPr dirty="0" sz="2400" spc="-25">
                <a:solidFill>
                  <a:srgbClr val="585858"/>
                </a:solidFill>
                <a:latin typeface="Arial"/>
                <a:cs typeface="Arial"/>
              </a:rPr>
              <a:t>HDL</a:t>
            </a:r>
            <a:endParaRPr sz="240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spcBef>
                <a:spcPts val="840"/>
              </a:spcBef>
              <a:buClr>
                <a:srgbClr val="202020"/>
              </a:buClr>
              <a:buSzPct val="75000"/>
              <a:buChar char="●"/>
              <a:tabLst>
                <a:tab pos="354965" algn="l"/>
              </a:tabLst>
            </a:pPr>
            <a:r>
              <a:rPr dirty="0" sz="2400">
                <a:solidFill>
                  <a:srgbClr val="585858"/>
                </a:solidFill>
                <a:latin typeface="Arial"/>
                <a:cs typeface="Arial"/>
              </a:rPr>
              <a:t>Sleep</a:t>
            </a:r>
            <a:r>
              <a:rPr dirty="0" sz="2400" spc="-7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2400" spc="-10">
                <a:solidFill>
                  <a:srgbClr val="585858"/>
                </a:solidFill>
                <a:latin typeface="Arial"/>
                <a:cs typeface="Arial"/>
              </a:rPr>
              <a:t>quality</a:t>
            </a:r>
            <a:endParaRPr sz="240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spcBef>
                <a:spcPts val="830"/>
              </a:spcBef>
              <a:buClr>
                <a:srgbClr val="202020"/>
              </a:buClr>
              <a:buSzPct val="75000"/>
              <a:buChar char="●"/>
              <a:tabLst>
                <a:tab pos="354965" algn="l"/>
              </a:tabLst>
            </a:pPr>
            <a:r>
              <a:rPr dirty="0" sz="2400" spc="-25">
                <a:solidFill>
                  <a:srgbClr val="585858"/>
                </a:solidFill>
                <a:latin typeface="Arial"/>
                <a:cs typeface="Arial"/>
              </a:rPr>
              <a:t>Vagally-</a:t>
            </a:r>
            <a:r>
              <a:rPr dirty="0" sz="2400">
                <a:solidFill>
                  <a:srgbClr val="585858"/>
                </a:solidFill>
                <a:latin typeface="Arial"/>
                <a:cs typeface="Arial"/>
              </a:rPr>
              <a:t>mediated</a:t>
            </a:r>
            <a:r>
              <a:rPr dirty="0" sz="2400" spc="-1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585858"/>
                </a:solidFill>
                <a:latin typeface="Arial"/>
                <a:cs typeface="Arial"/>
              </a:rPr>
              <a:t>Heart</a:t>
            </a:r>
            <a:r>
              <a:rPr dirty="0" sz="2400" spc="-4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585858"/>
                </a:solidFill>
                <a:latin typeface="Arial"/>
                <a:cs typeface="Arial"/>
              </a:rPr>
              <a:t>Rate</a:t>
            </a:r>
            <a:r>
              <a:rPr dirty="0" sz="2400" spc="-5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2400" spc="-10">
                <a:solidFill>
                  <a:srgbClr val="585858"/>
                </a:solidFill>
                <a:latin typeface="Arial"/>
                <a:cs typeface="Arial"/>
              </a:rPr>
              <a:t>Variability</a:t>
            </a:r>
            <a:endParaRPr sz="240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spcBef>
                <a:spcPts val="830"/>
              </a:spcBef>
              <a:buClr>
                <a:srgbClr val="202020"/>
              </a:buClr>
              <a:buSzPct val="75000"/>
              <a:buChar char="●"/>
              <a:tabLst>
                <a:tab pos="354965" algn="l"/>
              </a:tabLst>
            </a:pPr>
            <a:r>
              <a:rPr dirty="0" sz="2400" spc="-10">
                <a:solidFill>
                  <a:srgbClr val="585858"/>
                </a:solidFill>
                <a:latin typeface="Arial"/>
                <a:cs typeface="Arial"/>
              </a:rPr>
              <a:t>Mitochondrial</a:t>
            </a:r>
            <a:r>
              <a:rPr dirty="0" sz="2400" spc="-5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2400" spc="-10">
                <a:solidFill>
                  <a:srgbClr val="585858"/>
                </a:solidFill>
                <a:latin typeface="Arial"/>
                <a:cs typeface="Arial"/>
              </a:rPr>
              <a:t>Function</a:t>
            </a:r>
            <a:endParaRPr sz="240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spcBef>
                <a:spcPts val="840"/>
              </a:spcBef>
              <a:buClr>
                <a:srgbClr val="202020"/>
              </a:buClr>
              <a:buSzPct val="75000"/>
              <a:buChar char="●"/>
              <a:tabLst>
                <a:tab pos="354965" algn="l"/>
              </a:tabLst>
            </a:pPr>
            <a:r>
              <a:rPr dirty="0" sz="2400" spc="-10">
                <a:solidFill>
                  <a:srgbClr val="585858"/>
                </a:solidFill>
                <a:latin typeface="Arial"/>
                <a:cs typeface="Arial"/>
              </a:rPr>
              <a:t>Endorphins</a:t>
            </a:r>
            <a:endParaRPr sz="240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spcBef>
                <a:spcPts val="830"/>
              </a:spcBef>
              <a:buClr>
                <a:srgbClr val="202020"/>
              </a:buClr>
              <a:buSzPct val="75000"/>
              <a:buChar char="●"/>
              <a:tabLst>
                <a:tab pos="354965" algn="l"/>
              </a:tabLst>
            </a:pPr>
            <a:r>
              <a:rPr dirty="0" sz="2400" spc="-10">
                <a:solidFill>
                  <a:srgbClr val="585858"/>
                </a:solidFill>
                <a:latin typeface="Arial"/>
                <a:cs typeface="Arial"/>
              </a:rPr>
              <a:t>Dopamine</a:t>
            </a:r>
            <a:endParaRPr sz="240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spcBef>
                <a:spcPts val="825"/>
              </a:spcBef>
              <a:buClr>
                <a:srgbClr val="202020"/>
              </a:buClr>
              <a:buSzPct val="75000"/>
              <a:buChar char="●"/>
              <a:tabLst>
                <a:tab pos="354965" algn="l"/>
              </a:tabLst>
            </a:pPr>
            <a:r>
              <a:rPr dirty="0" sz="2400">
                <a:solidFill>
                  <a:srgbClr val="585858"/>
                </a:solidFill>
                <a:latin typeface="Arial"/>
                <a:cs typeface="Arial"/>
              </a:rPr>
              <a:t>Opioid</a:t>
            </a:r>
            <a:r>
              <a:rPr dirty="0" sz="2400" spc="-9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2400" spc="-10">
                <a:solidFill>
                  <a:srgbClr val="585858"/>
                </a:solidFill>
                <a:latin typeface="Arial"/>
                <a:cs typeface="Arial"/>
              </a:rPr>
              <a:t>peptides</a:t>
            </a:r>
            <a:endParaRPr sz="240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spcBef>
                <a:spcPts val="840"/>
              </a:spcBef>
              <a:buClr>
                <a:srgbClr val="202020"/>
              </a:buClr>
              <a:buSzPct val="75000"/>
              <a:buChar char="●"/>
              <a:tabLst>
                <a:tab pos="354965" algn="l"/>
              </a:tabLst>
            </a:pPr>
            <a:r>
              <a:rPr dirty="0" sz="2400" spc="-10">
                <a:solidFill>
                  <a:srgbClr val="585858"/>
                </a:solidFill>
                <a:latin typeface="Arial"/>
                <a:cs typeface="Arial"/>
              </a:rPr>
              <a:t>Oxytocin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458878" rIns="0" bIns="0" rtlCol="0" vert="horz">
            <a:spAutoFit/>
          </a:bodyPr>
          <a:lstStyle/>
          <a:p>
            <a:pPr marL="17780">
              <a:lnSpc>
                <a:spcPct val="100000"/>
              </a:lnSpc>
              <a:spcBef>
                <a:spcPts val="95"/>
              </a:spcBef>
            </a:pPr>
            <a:r>
              <a:rPr dirty="0"/>
              <a:t>Positive</a:t>
            </a:r>
            <a:r>
              <a:rPr dirty="0" spc="-145"/>
              <a:t> </a:t>
            </a:r>
            <a:r>
              <a:rPr dirty="0" spc="-10"/>
              <a:t>Biomarkers?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283870" y="1795689"/>
            <a:ext cx="10206355" cy="4865370"/>
          </a:xfrm>
          <a:prstGeom prst="rect">
            <a:avLst/>
          </a:prstGeom>
        </p:spPr>
        <p:txBody>
          <a:bodyPr wrap="square" lIns="0" tIns="34925" rIns="0" bIns="0" rtlCol="0" vert="horz">
            <a:spAutoFit/>
          </a:bodyPr>
          <a:lstStyle/>
          <a:p>
            <a:pPr marL="645160" indent="-342900">
              <a:lnSpc>
                <a:spcPct val="100000"/>
              </a:lnSpc>
              <a:spcBef>
                <a:spcPts val="275"/>
              </a:spcBef>
              <a:buClr>
                <a:srgbClr val="202020"/>
              </a:buClr>
              <a:buSzPct val="105882"/>
              <a:buFont typeface="Arial"/>
              <a:buChar char="●"/>
              <a:tabLst>
                <a:tab pos="645160" algn="l"/>
              </a:tabLst>
            </a:pPr>
            <a:r>
              <a:rPr dirty="0" sz="1700">
                <a:latin typeface="Arial"/>
                <a:cs typeface="Arial"/>
              </a:rPr>
              <a:t>More</a:t>
            </a:r>
            <a:r>
              <a:rPr dirty="0" sz="1700" spc="-25">
                <a:latin typeface="Arial"/>
                <a:cs typeface="Arial"/>
              </a:rPr>
              <a:t> </a:t>
            </a:r>
            <a:r>
              <a:rPr dirty="0" sz="1700" spc="-10">
                <a:latin typeface="Arial"/>
                <a:cs typeface="Arial"/>
              </a:rPr>
              <a:t>objective</a:t>
            </a:r>
            <a:endParaRPr sz="1700">
              <a:latin typeface="Arial"/>
              <a:cs typeface="Arial"/>
            </a:endParaRPr>
          </a:p>
          <a:p>
            <a:pPr marL="645160" indent="-342900">
              <a:lnSpc>
                <a:spcPct val="100000"/>
              </a:lnSpc>
              <a:spcBef>
                <a:spcPts val="290"/>
              </a:spcBef>
              <a:buClr>
                <a:srgbClr val="202020"/>
              </a:buClr>
              <a:buSzPct val="105882"/>
              <a:buChar char="●"/>
              <a:tabLst>
                <a:tab pos="645160" algn="l"/>
              </a:tabLst>
            </a:pPr>
            <a:r>
              <a:rPr dirty="0" sz="1700">
                <a:latin typeface="Arial"/>
                <a:cs typeface="Arial"/>
              </a:rPr>
              <a:t>More</a:t>
            </a:r>
            <a:r>
              <a:rPr dirty="0" sz="1700" spc="-45">
                <a:latin typeface="Arial"/>
                <a:cs typeface="Arial"/>
              </a:rPr>
              <a:t> </a:t>
            </a:r>
            <a:r>
              <a:rPr dirty="0" sz="1700">
                <a:latin typeface="Arial"/>
                <a:cs typeface="Arial"/>
              </a:rPr>
              <a:t>reliable</a:t>
            </a:r>
            <a:r>
              <a:rPr dirty="0" sz="1700" spc="-40">
                <a:latin typeface="Arial"/>
                <a:cs typeface="Arial"/>
              </a:rPr>
              <a:t> </a:t>
            </a:r>
            <a:r>
              <a:rPr dirty="0" sz="1700">
                <a:latin typeface="Arial"/>
                <a:cs typeface="Arial"/>
              </a:rPr>
              <a:t>(i.e.</a:t>
            </a:r>
            <a:r>
              <a:rPr dirty="0" sz="1700" spc="-30">
                <a:latin typeface="Arial"/>
                <a:cs typeface="Arial"/>
              </a:rPr>
              <a:t> </a:t>
            </a:r>
            <a:r>
              <a:rPr dirty="0" sz="1700" spc="-10">
                <a:latin typeface="Arial"/>
                <a:cs typeface="Arial"/>
              </a:rPr>
              <a:t>undiagnosed</a:t>
            </a:r>
            <a:r>
              <a:rPr dirty="0" sz="1700" spc="-15">
                <a:latin typeface="Arial"/>
                <a:cs typeface="Arial"/>
              </a:rPr>
              <a:t> </a:t>
            </a:r>
            <a:r>
              <a:rPr dirty="0" sz="1700" spc="-10">
                <a:latin typeface="Arial"/>
                <a:cs typeface="Arial"/>
              </a:rPr>
              <a:t>hypertension)</a:t>
            </a:r>
            <a:endParaRPr sz="1700">
              <a:latin typeface="Arial"/>
              <a:cs typeface="Arial"/>
            </a:endParaRPr>
          </a:p>
          <a:p>
            <a:pPr marL="645160" indent="-342900">
              <a:lnSpc>
                <a:spcPct val="100000"/>
              </a:lnSpc>
              <a:spcBef>
                <a:spcPts val="305"/>
              </a:spcBef>
              <a:buClr>
                <a:srgbClr val="202020"/>
              </a:buClr>
              <a:buSzPct val="105882"/>
              <a:buChar char="●"/>
              <a:tabLst>
                <a:tab pos="645160" algn="l"/>
              </a:tabLst>
            </a:pPr>
            <a:r>
              <a:rPr dirty="0" sz="1700">
                <a:latin typeface="Arial"/>
                <a:cs typeface="Arial"/>
              </a:rPr>
              <a:t>Robust</a:t>
            </a:r>
            <a:r>
              <a:rPr dirty="0" sz="1700" spc="-50">
                <a:latin typeface="Arial"/>
                <a:cs typeface="Arial"/>
              </a:rPr>
              <a:t> </a:t>
            </a:r>
            <a:r>
              <a:rPr dirty="0" sz="1700">
                <a:latin typeface="Arial"/>
                <a:cs typeface="Arial"/>
              </a:rPr>
              <a:t>to</a:t>
            </a:r>
            <a:r>
              <a:rPr dirty="0" sz="1700" spc="-45">
                <a:latin typeface="Arial"/>
                <a:cs typeface="Arial"/>
              </a:rPr>
              <a:t> </a:t>
            </a:r>
            <a:r>
              <a:rPr dirty="0" sz="1700">
                <a:latin typeface="Arial"/>
                <a:cs typeface="Arial"/>
              </a:rPr>
              <a:t>cultural</a:t>
            </a:r>
            <a:r>
              <a:rPr dirty="0" sz="1700" spc="-45">
                <a:latin typeface="Arial"/>
                <a:cs typeface="Arial"/>
              </a:rPr>
              <a:t> </a:t>
            </a:r>
            <a:r>
              <a:rPr dirty="0" sz="1700">
                <a:latin typeface="Arial"/>
                <a:cs typeface="Arial"/>
              </a:rPr>
              <a:t>and</a:t>
            </a:r>
            <a:r>
              <a:rPr dirty="0" sz="1700" spc="-45">
                <a:latin typeface="Arial"/>
                <a:cs typeface="Arial"/>
              </a:rPr>
              <a:t> </a:t>
            </a:r>
            <a:r>
              <a:rPr dirty="0" sz="1700">
                <a:latin typeface="Arial"/>
                <a:cs typeface="Arial"/>
              </a:rPr>
              <a:t>language</a:t>
            </a:r>
            <a:r>
              <a:rPr dirty="0" sz="1700" spc="-40">
                <a:latin typeface="Arial"/>
                <a:cs typeface="Arial"/>
              </a:rPr>
              <a:t> </a:t>
            </a:r>
            <a:r>
              <a:rPr dirty="0" sz="1700" spc="-10">
                <a:latin typeface="Arial"/>
                <a:cs typeface="Arial"/>
              </a:rPr>
              <a:t>obstacles</a:t>
            </a:r>
            <a:endParaRPr sz="1700">
              <a:latin typeface="Arial"/>
              <a:cs typeface="Arial"/>
            </a:endParaRPr>
          </a:p>
          <a:p>
            <a:pPr marL="645160" indent="-342900">
              <a:lnSpc>
                <a:spcPct val="100000"/>
              </a:lnSpc>
              <a:spcBef>
                <a:spcPts val="300"/>
              </a:spcBef>
              <a:buClr>
                <a:srgbClr val="202020"/>
              </a:buClr>
              <a:buSzPct val="105882"/>
              <a:buChar char="●"/>
              <a:tabLst>
                <a:tab pos="645160" algn="l"/>
              </a:tabLst>
            </a:pPr>
            <a:r>
              <a:rPr dirty="0" sz="1700">
                <a:latin typeface="Arial"/>
                <a:cs typeface="Arial"/>
              </a:rPr>
              <a:t>Calibrate</a:t>
            </a:r>
            <a:r>
              <a:rPr dirty="0" sz="1700" spc="-45">
                <a:latin typeface="Arial"/>
                <a:cs typeface="Arial"/>
              </a:rPr>
              <a:t> </a:t>
            </a:r>
            <a:r>
              <a:rPr dirty="0" sz="1700">
                <a:latin typeface="Arial"/>
                <a:cs typeface="Arial"/>
              </a:rPr>
              <a:t>or</a:t>
            </a:r>
            <a:r>
              <a:rPr dirty="0" sz="1700" spc="-25">
                <a:latin typeface="Arial"/>
                <a:cs typeface="Arial"/>
              </a:rPr>
              <a:t> </a:t>
            </a:r>
            <a:r>
              <a:rPr dirty="0" sz="1700">
                <a:latin typeface="Arial"/>
                <a:cs typeface="Arial"/>
              </a:rPr>
              <a:t>validate</a:t>
            </a:r>
            <a:r>
              <a:rPr dirty="0" sz="1700" spc="-35">
                <a:latin typeface="Arial"/>
                <a:cs typeface="Arial"/>
              </a:rPr>
              <a:t> </a:t>
            </a:r>
            <a:r>
              <a:rPr dirty="0" sz="1700" spc="-10">
                <a:latin typeface="Arial"/>
                <a:cs typeface="Arial"/>
              </a:rPr>
              <a:t>self-reports</a:t>
            </a:r>
            <a:endParaRPr sz="1700">
              <a:latin typeface="Arial"/>
              <a:cs typeface="Arial"/>
            </a:endParaRPr>
          </a:p>
          <a:p>
            <a:pPr marL="645160" indent="-342900">
              <a:lnSpc>
                <a:spcPct val="100000"/>
              </a:lnSpc>
              <a:spcBef>
                <a:spcPts val="300"/>
              </a:spcBef>
              <a:buClr>
                <a:srgbClr val="202020"/>
              </a:buClr>
              <a:buSzPct val="105882"/>
              <a:buChar char="●"/>
              <a:tabLst>
                <a:tab pos="645160" algn="l"/>
              </a:tabLst>
            </a:pPr>
            <a:r>
              <a:rPr dirty="0" sz="1700">
                <a:latin typeface="Arial"/>
                <a:cs typeface="Arial"/>
              </a:rPr>
              <a:t>Identify</a:t>
            </a:r>
            <a:r>
              <a:rPr dirty="0" sz="1700" spc="-30">
                <a:latin typeface="Arial"/>
                <a:cs typeface="Arial"/>
              </a:rPr>
              <a:t> </a:t>
            </a:r>
            <a:r>
              <a:rPr dirty="0" sz="1700">
                <a:latin typeface="Arial"/>
                <a:cs typeface="Arial"/>
              </a:rPr>
              <a:t>mechanisms</a:t>
            </a:r>
            <a:r>
              <a:rPr dirty="0" sz="1700" spc="-55">
                <a:latin typeface="Arial"/>
                <a:cs typeface="Arial"/>
              </a:rPr>
              <a:t> </a:t>
            </a:r>
            <a:r>
              <a:rPr dirty="0" sz="1700">
                <a:latin typeface="Arial"/>
                <a:cs typeface="Arial"/>
              </a:rPr>
              <a:t>that</a:t>
            </a:r>
            <a:r>
              <a:rPr dirty="0" sz="1700" spc="-35">
                <a:latin typeface="Arial"/>
                <a:cs typeface="Arial"/>
              </a:rPr>
              <a:t> </a:t>
            </a:r>
            <a:r>
              <a:rPr dirty="0" sz="1700">
                <a:latin typeface="Arial"/>
                <a:cs typeface="Arial"/>
              </a:rPr>
              <a:t>relate</a:t>
            </a:r>
            <a:r>
              <a:rPr dirty="0" sz="1700" spc="-40">
                <a:latin typeface="Arial"/>
                <a:cs typeface="Arial"/>
              </a:rPr>
              <a:t> </a:t>
            </a:r>
            <a:r>
              <a:rPr dirty="0" sz="1700">
                <a:latin typeface="Arial"/>
                <a:cs typeface="Arial"/>
              </a:rPr>
              <a:t>exposure</a:t>
            </a:r>
            <a:r>
              <a:rPr dirty="0" sz="1700" spc="-25">
                <a:latin typeface="Arial"/>
                <a:cs typeface="Arial"/>
              </a:rPr>
              <a:t> </a:t>
            </a:r>
            <a:r>
              <a:rPr dirty="0" sz="1700">
                <a:latin typeface="Arial"/>
                <a:cs typeface="Arial"/>
              </a:rPr>
              <a:t>to</a:t>
            </a:r>
            <a:r>
              <a:rPr dirty="0" sz="1700" spc="-25">
                <a:latin typeface="Arial"/>
                <a:cs typeface="Arial"/>
              </a:rPr>
              <a:t> </a:t>
            </a:r>
            <a:r>
              <a:rPr dirty="0" sz="1700" spc="-10">
                <a:latin typeface="Arial"/>
                <a:cs typeface="Arial"/>
              </a:rPr>
              <a:t>outcome</a:t>
            </a:r>
            <a:endParaRPr sz="1700">
              <a:latin typeface="Arial"/>
              <a:cs typeface="Arial"/>
            </a:endParaRPr>
          </a:p>
          <a:p>
            <a:pPr marL="645160" indent="-342900">
              <a:lnSpc>
                <a:spcPct val="100000"/>
              </a:lnSpc>
              <a:spcBef>
                <a:spcPts val="300"/>
              </a:spcBef>
              <a:buClr>
                <a:srgbClr val="202020"/>
              </a:buClr>
              <a:buSzPct val="105882"/>
              <a:buChar char="●"/>
              <a:tabLst>
                <a:tab pos="645160" algn="l"/>
              </a:tabLst>
            </a:pPr>
            <a:r>
              <a:rPr dirty="0" sz="1700">
                <a:latin typeface="Arial"/>
                <a:cs typeface="Arial"/>
              </a:rPr>
              <a:t>Delineate</a:t>
            </a:r>
            <a:r>
              <a:rPr dirty="0" sz="1700" spc="-85">
                <a:latin typeface="Arial"/>
                <a:cs typeface="Arial"/>
              </a:rPr>
              <a:t> </a:t>
            </a:r>
            <a:r>
              <a:rPr dirty="0" sz="1700">
                <a:latin typeface="Arial"/>
                <a:cs typeface="Arial"/>
              </a:rPr>
              <a:t>events</a:t>
            </a:r>
            <a:r>
              <a:rPr dirty="0" sz="1700" spc="-75">
                <a:latin typeface="Arial"/>
                <a:cs typeface="Arial"/>
              </a:rPr>
              <a:t> </a:t>
            </a:r>
            <a:r>
              <a:rPr dirty="0" sz="1700">
                <a:latin typeface="Arial"/>
                <a:cs typeface="Arial"/>
              </a:rPr>
              <a:t>between</a:t>
            </a:r>
            <a:r>
              <a:rPr dirty="0" sz="1700" spc="-50">
                <a:latin typeface="Arial"/>
                <a:cs typeface="Arial"/>
              </a:rPr>
              <a:t> </a:t>
            </a:r>
            <a:r>
              <a:rPr dirty="0" sz="1700">
                <a:latin typeface="Arial"/>
                <a:cs typeface="Arial"/>
              </a:rPr>
              <a:t>exposure</a:t>
            </a:r>
            <a:r>
              <a:rPr dirty="0" sz="1700" spc="-65">
                <a:latin typeface="Arial"/>
                <a:cs typeface="Arial"/>
              </a:rPr>
              <a:t> </a:t>
            </a:r>
            <a:r>
              <a:rPr dirty="0" sz="1700">
                <a:latin typeface="Arial"/>
                <a:cs typeface="Arial"/>
              </a:rPr>
              <a:t>and</a:t>
            </a:r>
            <a:r>
              <a:rPr dirty="0" sz="1700" spc="-70">
                <a:latin typeface="Arial"/>
                <a:cs typeface="Arial"/>
              </a:rPr>
              <a:t> </a:t>
            </a:r>
            <a:r>
              <a:rPr dirty="0" sz="1700" spc="-10">
                <a:latin typeface="Arial"/>
                <a:cs typeface="Arial"/>
              </a:rPr>
              <a:t>disease</a:t>
            </a:r>
            <a:endParaRPr sz="1700">
              <a:latin typeface="Arial"/>
              <a:cs typeface="Arial"/>
            </a:endParaRPr>
          </a:p>
          <a:p>
            <a:pPr marL="645160" indent="-342900">
              <a:lnSpc>
                <a:spcPct val="100000"/>
              </a:lnSpc>
              <a:spcBef>
                <a:spcPts val="300"/>
              </a:spcBef>
              <a:buClr>
                <a:srgbClr val="202020"/>
              </a:buClr>
              <a:buSzPct val="105882"/>
              <a:buChar char="●"/>
              <a:tabLst>
                <a:tab pos="645160" algn="l"/>
              </a:tabLst>
            </a:pPr>
            <a:r>
              <a:rPr dirty="0" sz="1700">
                <a:latin typeface="Arial"/>
                <a:cs typeface="Arial"/>
              </a:rPr>
              <a:t>Identify</a:t>
            </a:r>
            <a:r>
              <a:rPr dirty="0" sz="1700" spc="-25">
                <a:latin typeface="Arial"/>
                <a:cs typeface="Arial"/>
              </a:rPr>
              <a:t> </a:t>
            </a:r>
            <a:r>
              <a:rPr dirty="0" sz="1700">
                <a:latin typeface="Arial"/>
                <a:cs typeface="Arial"/>
              </a:rPr>
              <a:t>early</a:t>
            </a:r>
            <a:r>
              <a:rPr dirty="0" sz="1700" spc="-45">
                <a:latin typeface="Arial"/>
                <a:cs typeface="Arial"/>
              </a:rPr>
              <a:t> </a:t>
            </a:r>
            <a:r>
              <a:rPr dirty="0" sz="1700">
                <a:latin typeface="Arial"/>
                <a:cs typeface="Arial"/>
              </a:rPr>
              <a:t>events</a:t>
            </a:r>
            <a:r>
              <a:rPr dirty="0" sz="1700" spc="-35">
                <a:latin typeface="Arial"/>
                <a:cs typeface="Arial"/>
              </a:rPr>
              <a:t> </a:t>
            </a:r>
            <a:r>
              <a:rPr dirty="0" sz="1700">
                <a:latin typeface="Arial"/>
                <a:cs typeface="Arial"/>
              </a:rPr>
              <a:t>in</a:t>
            </a:r>
            <a:r>
              <a:rPr dirty="0" sz="1700" spc="-40">
                <a:latin typeface="Arial"/>
                <a:cs typeface="Arial"/>
              </a:rPr>
              <a:t> </a:t>
            </a:r>
            <a:r>
              <a:rPr dirty="0" sz="1700">
                <a:latin typeface="Arial"/>
                <a:cs typeface="Arial"/>
              </a:rPr>
              <a:t>natural</a:t>
            </a:r>
            <a:r>
              <a:rPr dirty="0" sz="1700" spc="-30">
                <a:latin typeface="Arial"/>
                <a:cs typeface="Arial"/>
              </a:rPr>
              <a:t> </a:t>
            </a:r>
            <a:r>
              <a:rPr dirty="0" sz="1700" spc="-10">
                <a:latin typeface="Arial"/>
                <a:cs typeface="Arial"/>
              </a:rPr>
              <a:t>history</a:t>
            </a:r>
            <a:endParaRPr sz="1700">
              <a:latin typeface="Arial"/>
              <a:cs typeface="Arial"/>
            </a:endParaRPr>
          </a:p>
          <a:p>
            <a:pPr marL="645160" indent="-342900">
              <a:lnSpc>
                <a:spcPct val="100000"/>
              </a:lnSpc>
              <a:spcBef>
                <a:spcPts val="290"/>
              </a:spcBef>
              <a:buClr>
                <a:srgbClr val="202020"/>
              </a:buClr>
              <a:buSzPct val="105882"/>
              <a:buChar char="●"/>
              <a:tabLst>
                <a:tab pos="645160" algn="l"/>
              </a:tabLst>
            </a:pPr>
            <a:r>
              <a:rPr dirty="0" sz="1700">
                <a:latin typeface="Arial"/>
                <a:cs typeface="Arial"/>
              </a:rPr>
              <a:t>Reveal</a:t>
            </a:r>
            <a:r>
              <a:rPr dirty="0" sz="1700" spc="-60">
                <a:latin typeface="Arial"/>
                <a:cs typeface="Arial"/>
              </a:rPr>
              <a:t> </a:t>
            </a:r>
            <a:r>
              <a:rPr dirty="0" sz="1700">
                <a:latin typeface="Arial"/>
                <a:cs typeface="Arial"/>
              </a:rPr>
              <a:t>distribution</a:t>
            </a:r>
            <a:r>
              <a:rPr dirty="0" sz="1700" spc="-45">
                <a:latin typeface="Arial"/>
                <a:cs typeface="Arial"/>
              </a:rPr>
              <a:t> </a:t>
            </a:r>
            <a:r>
              <a:rPr dirty="0" sz="1700">
                <a:latin typeface="Arial"/>
                <a:cs typeface="Arial"/>
              </a:rPr>
              <a:t>of</a:t>
            </a:r>
            <a:r>
              <a:rPr dirty="0" sz="1700" spc="-35">
                <a:latin typeface="Arial"/>
                <a:cs typeface="Arial"/>
              </a:rPr>
              <a:t> </a:t>
            </a:r>
            <a:r>
              <a:rPr dirty="0" sz="1700">
                <a:latin typeface="Arial"/>
                <a:cs typeface="Arial"/>
              </a:rPr>
              <a:t>health</a:t>
            </a:r>
            <a:r>
              <a:rPr dirty="0" sz="1700" spc="-40">
                <a:latin typeface="Arial"/>
                <a:cs typeface="Arial"/>
              </a:rPr>
              <a:t> </a:t>
            </a:r>
            <a:r>
              <a:rPr dirty="0" sz="1700">
                <a:latin typeface="Arial"/>
                <a:cs typeface="Arial"/>
              </a:rPr>
              <a:t>and</a:t>
            </a:r>
            <a:r>
              <a:rPr dirty="0" sz="1700" spc="-40">
                <a:latin typeface="Arial"/>
                <a:cs typeface="Arial"/>
              </a:rPr>
              <a:t> </a:t>
            </a:r>
            <a:r>
              <a:rPr dirty="0" sz="1700" spc="-10">
                <a:latin typeface="Arial"/>
                <a:cs typeface="Arial"/>
              </a:rPr>
              <a:t>disease</a:t>
            </a:r>
            <a:endParaRPr sz="1700">
              <a:latin typeface="Arial"/>
              <a:cs typeface="Arial"/>
            </a:endParaRPr>
          </a:p>
          <a:p>
            <a:pPr marL="645160" indent="-342900">
              <a:lnSpc>
                <a:spcPct val="100000"/>
              </a:lnSpc>
              <a:spcBef>
                <a:spcPts val="300"/>
              </a:spcBef>
              <a:buClr>
                <a:srgbClr val="202020"/>
              </a:buClr>
              <a:buSzPct val="105882"/>
              <a:buChar char="●"/>
              <a:tabLst>
                <a:tab pos="645160" algn="l"/>
              </a:tabLst>
            </a:pPr>
            <a:r>
              <a:rPr dirty="0" sz="1700">
                <a:latin typeface="Arial"/>
                <a:cs typeface="Arial"/>
              </a:rPr>
              <a:t>Establish</a:t>
            </a:r>
            <a:r>
              <a:rPr dirty="0" sz="1700" spc="-5">
                <a:latin typeface="Arial"/>
                <a:cs typeface="Arial"/>
              </a:rPr>
              <a:t> </a:t>
            </a:r>
            <a:r>
              <a:rPr dirty="0" sz="1700" spc="-20">
                <a:latin typeface="Arial"/>
                <a:cs typeface="Arial"/>
              </a:rPr>
              <a:t>dose-</a:t>
            </a:r>
            <a:r>
              <a:rPr dirty="0" sz="1700" spc="-10">
                <a:latin typeface="Arial"/>
                <a:cs typeface="Arial"/>
              </a:rPr>
              <a:t>response</a:t>
            </a:r>
            <a:endParaRPr sz="1700">
              <a:latin typeface="Arial"/>
              <a:cs typeface="Arial"/>
            </a:endParaRPr>
          </a:p>
          <a:p>
            <a:pPr marL="645160" indent="-342900">
              <a:lnSpc>
                <a:spcPct val="100000"/>
              </a:lnSpc>
              <a:spcBef>
                <a:spcPts val="300"/>
              </a:spcBef>
              <a:buClr>
                <a:srgbClr val="202020"/>
              </a:buClr>
              <a:buSzPct val="105882"/>
              <a:buChar char="●"/>
              <a:tabLst>
                <a:tab pos="645160" algn="l"/>
              </a:tabLst>
            </a:pPr>
            <a:r>
              <a:rPr dirty="0" sz="1700" spc="-10">
                <a:latin typeface="Arial"/>
                <a:cs typeface="Arial"/>
              </a:rPr>
              <a:t>Illuminate</a:t>
            </a:r>
            <a:r>
              <a:rPr dirty="0" sz="1700" spc="-60">
                <a:latin typeface="Arial"/>
                <a:cs typeface="Arial"/>
              </a:rPr>
              <a:t> </a:t>
            </a:r>
            <a:r>
              <a:rPr dirty="0" sz="1700">
                <a:latin typeface="Arial"/>
                <a:cs typeface="Arial"/>
              </a:rPr>
              <a:t>the</a:t>
            </a:r>
            <a:r>
              <a:rPr dirty="0" sz="1700" spc="-40">
                <a:latin typeface="Arial"/>
                <a:cs typeface="Arial"/>
              </a:rPr>
              <a:t> </a:t>
            </a:r>
            <a:r>
              <a:rPr dirty="0" sz="1700">
                <a:latin typeface="Arial"/>
                <a:cs typeface="Arial"/>
              </a:rPr>
              <a:t>individual,</a:t>
            </a:r>
            <a:r>
              <a:rPr dirty="0" sz="1700" spc="-65">
                <a:latin typeface="Arial"/>
                <a:cs typeface="Arial"/>
              </a:rPr>
              <a:t> </a:t>
            </a:r>
            <a:r>
              <a:rPr dirty="0" sz="1700">
                <a:latin typeface="Arial"/>
                <a:cs typeface="Arial"/>
              </a:rPr>
              <a:t>household</a:t>
            </a:r>
            <a:r>
              <a:rPr dirty="0" sz="1700" spc="-40">
                <a:latin typeface="Arial"/>
                <a:cs typeface="Arial"/>
              </a:rPr>
              <a:t> </a:t>
            </a:r>
            <a:r>
              <a:rPr dirty="0" sz="1700">
                <a:latin typeface="Arial"/>
                <a:cs typeface="Arial"/>
              </a:rPr>
              <a:t>and</a:t>
            </a:r>
            <a:r>
              <a:rPr dirty="0" sz="1700" spc="-40">
                <a:latin typeface="Arial"/>
                <a:cs typeface="Arial"/>
              </a:rPr>
              <a:t> </a:t>
            </a:r>
            <a:r>
              <a:rPr dirty="0" sz="1700">
                <a:latin typeface="Arial"/>
                <a:cs typeface="Arial"/>
              </a:rPr>
              <a:t>community</a:t>
            </a:r>
            <a:r>
              <a:rPr dirty="0" sz="1700" spc="-55">
                <a:latin typeface="Arial"/>
                <a:cs typeface="Arial"/>
              </a:rPr>
              <a:t> </a:t>
            </a:r>
            <a:r>
              <a:rPr dirty="0" sz="1700">
                <a:latin typeface="Arial"/>
                <a:cs typeface="Arial"/>
              </a:rPr>
              <a:t>level</a:t>
            </a:r>
            <a:r>
              <a:rPr dirty="0" sz="1700" spc="-55">
                <a:latin typeface="Arial"/>
                <a:cs typeface="Arial"/>
              </a:rPr>
              <a:t> </a:t>
            </a:r>
            <a:r>
              <a:rPr dirty="0" sz="1700">
                <a:latin typeface="Arial"/>
                <a:cs typeface="Arial"/>
              </a:rPr>
              <a:t>variables</a:t>
            </a:r>
            <a:r>
              <a:rPr dirty="0" sz="1700" spc="-50">
                <a:latin typeface="Arial"/>
                <a:cs typeface="Arial"/>
              </a:rPr>
              <a:t> </a:t>
            </a:r>
            <a:r>
              <a:rPr dirty="0" sz="1700">
                <a:latin typeface="Arial"/>
                <a:cs typeface="Arial"/>
              </a:rPr>
              <a:t>that</a:t>
            </a:r>
            <a:r>
              <a:rPr dirty="0" sz="1700" spc="-35">
                <a:latin typeface="Arial"/>
                <a:cs typeface="Arial"/>
              </a:rPr>
              <a:t> </a:t>
            </a:r>
            <a:r>
              <a:rPr dirty="0" sz="1700">
                <a:latin typeface="Arial"/>
                <a:cs typeface="Arial"/>
              </a:rPr>
              <a:t>account</a:t>
            </a:r>
            <a:r>
              <a:rPr dirty="0" sz="1700" spc="-45">
                <a:latin typeface="Arial"/>
                <a:cs typeface="Arial"/>
              </a:rPr>
              <a:t> </a:t>
            </a:r>
            <a:r>
              <a:rPr dirty="0" sz="1700">
                <a:latin typeface="Arial"/>
                <a:cs typeface="Arial"/>
              </a:rPr>
              <a:t>for</a:t>
            </a:r>
            <a:r>
              <a:rPr dirty="0" sz="1700" spc="-40">
                <a:latin typeface="Arial"/>
                <a:cs typeface="Arial"/>
              </a:rPr>
              <a:t> </a:t>
            </a:r>
            <a:r>
              <a:rPr dirty="0" sz="1700" spc="-25">
                <a:latin typeface="Arial"/>
                <a:cs typeface="Arial"/>
              </a:rPr>
              <a:t>it</a:t>
            </a:r>
            <a:endParaRPr sz="1700">
              <a:latin typeface="Arial"/>
              <a:cs typeface="Arial"/>
            </a:endParaRPr>
          </a:p>
          <a:p>
            <a:pPr marL="645160" indent="-342900">
              <a:lnSpc>
                <a:spcPct val="100000"/>
              </a:lnSpc>
              <a:spcBef>
                <a:spcPts val="300"/>
              </a:spcBef>
              <a:buClr>
                <a:srgbClr val="202020"/>
              </a:buClr>
              <a:buSzPct val="105882"/>
              <a:buChar char="●"/>
              <a:tabLst>
                <a:tab pos="645160" algn="l"/>
              </a:tabLst>
            </a:pPr>
            <a:r>
              <a:rPr dirty="0" sz="1700">
                <a:latin typeface="Arial"/>
                <a:cs typeface="Arial"/>
              </a:rPr>
              <a:t>Shed</a:t>
            </a:r>
            <a:r>
              <a:rPr dirty="0" sz="1700" spc="-40">
                <a:latin typeface="Arial"/>
                <a:cs typeface="Arial"/>
              </a:rPr>
              <a:t> </a:t>
            </a:r>
            <a:r>
              <a:rPr dirty="0" sz="1700">
                <a:latin typeface="Arial"/>
                <a:cs typeface="Arial"/>
              </a:rPr>
              <a:t>light</a:t>
            </a:r>
            <a:r>
              <a:rPr dirty="0" sz="1700" spc="-55">
                <a:latin typeface="Arial"/>
                <a:cs typeface="Arial"/>
              </a:rPr>
              <a:t> </a:t>
            </a:r>
            <a:r>
              <a:rPr dirty="0" sz="1700">
                <a:latin typeface="Arial"/>
                <a:cs typeface="Arial"/>
              </a:rPr>
              <a:t>on</a:t>
            </a:r>
            <a:r>
              <a:rPr dirty="0" sz="1700" spc="-40">
                <a:latin typeface="Arial"/>
                <a:cs typeface="Arial"/>
              </a:rPr>
              <a:t> </a:t>
            </a:r>
            <a:r>
              <a:rPr dirty="0" sz="1700">
                <a:latin typeface="Arial"/>
                <a:cs typeface="Arial"/>
              </a:rPr>
              <a:t>reciprocal</a:t>
            </a:r>
            <a:r>
              <a:rPr dirty="0" sz="1700" spc="-55">
                <a:latin typeface="Arial"/>
                <a:cs typeface="Arial"/>
              </a:rPr>
              <a:t> </a:t>
            </a:r>
            <a:r>
              <a:rPr dirty="0" sz="1700">
                <a:latin typeface="Arial"/>
                <a:cs typeface="Arial"/>
              </a:rPr>
              <a:t>links</a:t>
            </a:r>
            <a:r>
              <a:rPr dirty="0" sz="1700" spc="-65">
                <a:latin typeface="Arial"/>
                <a:cs typeface="Arial"/>
              </a:rPr>
              <a:t> </a:t>
            </a:r>
            <a:r>
              <a:rPr dirty="0" sz="1700">
                <a:latin typeface="Arial"/>
                <a:cs typeface="Arial"/>
              </a:rPr>
              <a:t>between</a:t>
            </a:r>
            <a:r>
              <a:rPr dirty="0" sz="1700" spc="-15">
                <a:latin typeface="Arial"/>
                <a:cs typeface="Arial"/>
              </a:rPr>
              <a:t> </a:t>
            </a:r>
            <a:r>
              <a:rPr dirty="0" sz="1700">
                <a:latin typeface="Arial"/>
                <a:cs typeface="Arial"/>
              </a:rPr>
              <a:t>environment</a:t>
            </a:r>
            <a:r>
              <a:rPr dirty="0" sz="1700" spc="-45">
                <a:latin typeface="Arial"/>
                <a:cs typeface="Arial"/>
              </a:rPr>
              <a:t> </a:t>
            </a:r>
            <a:r>
              <a:rPr dirty="0" sz="1700">
                <a:latin typeface="Arial"/>
                <a:cs typeface="Arial"/>
              </a:rPr>
              <a:t>and</a:t>
            </a:r>
            <a:r>
              <a:rPr dirty="0" sz="1700" spc="-35">
                <a:latin typeface="Arial"/>
                <a:cs typeface="Arial"/>
              </a:rPr>
              <a:t> </a:t>
            </a:r>
            <a:r>
              <a:rPr dirty="0" sz="1700" spc="-10">
                <a:latin typeface="Arial"/>
                <a:cs typeface="Arial"/>
              </a:rPr>
              <a:t>health</a:t>
            </a:r>
            <a:endParaRPr sz="1700">
              <a:latin typeface="Arial"/>
              <a:cs typeface="Arial"/>
            </a:endParaRPr>
          </a:p>
          <a:p>
            <a:pPr marL="645160" indent="-342900">
              <a:lnSpc>
                <a:spcPct val="100000"/>
              </a:lnSpc>
              <a:spcBef>
                <a:spcPts val="300"/>
              </a:spcBef>
              <a:buClr>
                <a:srgbClr val="202020"/>
              </a:buClr>
              <a:buSzPct val="105882"/>
              <a:buChar char="●"/>
              <a:tabLst>
                <a:tab pos="645160" algn="l"/>
              </a:tabLst>
            </a:pPr>
            <a:r>
              <a:rPr dirty="0" sz="1700">
                <a:latin typeface="Arial"/>
                <a:cs typeface="Arial"/>
              </a:rPr>
              <a:t>Some</a:t>
            </a:r>
            <a:r>
              <a:rPr dirty="0" sz="1700" spc="-50">
                <a:latin typeface="Arial"/>
                <a:cs typeface="Arial"/>
              </a:rPr>
              <a:t> </a:t>
            </a:r>
            <a:r>
              <a:rPr dirty="0" sz="1700">
                <a:latin typeface="Arial"/>
                <a:cs typeface="Arial"/>
              </a:rPr>
              <a:t>people</a:t>
            </a:r>
            <a:r>
              <a:rPr dirty="0" sz="1700" spc="-35">
                <a:latin typeface="Arial"/>
                <a:cs typeface="Arial"/>
              </a:rPr>
              <a:t> </a:t>
            </a:r>
            <a:r>
              <a:rPr dirty="0" sz="1700">
                <a:latin typeface="Arial"/>
                <a:cs typeface="Arial"/>
              </a:rPr>
              <a:t>prefer</a:t>
            </a:r>
            <a:r>
              <a:rPr dirty="0" sz="1700" spc="-25">
                <a:latin typeface="Arial"/>
                <a:cs typeface="Arial"/>
              </a:rPr>
              <a:t> </a:t>
            </a:r>
            <a:r>
              <a:rPr dirty="0" sz="1700">
                <a:latin typeface="Arial"/>
                <a:cs typeface="Arial"/>
              </a:rPr>
              <a:t>slight</a:t>
            </a:r>
            <a:r>
              <a:rPr dirty="0" sz="1700" spc="-60">
                <a:latin typeface="Arial"/>
                <a:cs typeface="Arial"/>
              </a:rPr>
              <a:t> </a:t>
            </a:r>
            <a:r>
              <a:rPr dirty="0" sz="1700">
                <a:latin typeface="Arial"/>
                <a:cs typeface="Arial"/>
              </a:rPr>
              <a:t>physical</a:t>
            </a:r>
            <a:r>
              <a:rPr dirty="0" sz="1700" spc="-25">
                <a:latin typeface="Arial"/>
                <a:cs typeface="Arial"/>
              </a:rPr>
              <a:t> </a:t>
            </a:r>
            <a:r>
              <a:rPr dirty="0" sz="1700">
                <a:latin typeface="Arial"/>
                <a:cs typeface="Arial"/>
              </a:rPr>
              <a:t>discomfort</a:t>
            </a:r>
            <a:r>
              <a:rPr dirty="0" sz="1700" spc="-45">
                <a:latin typeface="Arial"/>
                <a:cs typeface="Arial"/>
              </a:rPr>
              <a:t> </a:t>
            </a:r>
            <a:r>
              <a:rPr dirty="0" sz="1700">
                <a:latin typeface="Arial"/>
                <a:cs typeface="Arial"/>
              </a:rPr>
              <a:t>than</a:t>
            </a:r>
            <a:r>
              <a:rPr dirty="0" sz="1700" spc="-20">
                <a:latin typeface="Arial"/>
                <a:cs typeface="Arial"/>
              </a:rPr>
              <a:t> </a:t>
            </a:r>
            <a:r>
              <a:rPr dirty="0" sz="1700">
                <a:latin typeface="Arial"/>
                <a:cs typeface="Arial"/>
              </a:rPr>
              <a:t>the</a:t>
            </a:r>
            <a:r>
              <a:rPr dirty="0" sz="1700" spc="-40">
                <a:latin typeface="Arial"/>
                <a:cs typeface="Arial"/>
              </a:rPr>
              <a:t> </a:t>
            </a:r>
            <a:r>
              <a:rPr dirty="0" sz="1700">
                <a:latin typeface="Arial"/>
                <a:cs typeface="Arial"/>
              </a:rPr>
              <a:t>discomfort</a:t>
            </a:r>
            <a:r>
              <a:rPr dirty="0" sz="1700" spc="-45">
                <a:latin typeface="Arial"/>
                <a:cs typeface="Arial"/>
              </a:rPr>
              <a:t> </a:t>
            </a:r>
            <a:r>
              <a:rPr dirty="0" sz="1700">
                <a:latin typeface="Arial"/>
                <a:cs typeface="Arial"/>
              </a:rPr>
              <a:t>of</a:t>
            </a:r>
            <a:r>
              <a:rPr dirty="0" sz="1700" spc="-40">
                <a:latin typeface="Arial"/>
                <a:cs typeface="Arial"/>
              </a:rPr>
              <a:t> </a:t>
            </a:r>
            <a:r>
              <a:rPr dirty="0" sz="1700">
                <a:latin typeface="Arial"/>
                <a:cs typeface="Arial"/>
              </a:rPr>
              <a:t>disclosing</a:t>
            </a:r>
            <a:r>
              <a:rPr dirty="0" sz="1700" spc="-55">
                <a:latin typeface="Arial"/>
                <a:cs typeface="Arial"/>
              </a:rPr>
              <a:t> </a:t>
            </a:r>
            <a:r>
              <a:rPr dirty="0" sz="1700">
                <a:latin typeface="Arial"/>
                <a:cs typeface="Arial"/>
              </a:rPr>
              <a:t>sensitive</a:t>
            </a:r>
            <a:r>
              <a:rPr dirty="0" sz="1700" spc="-45">
                <a:latin typeface="Arial"/>
                <a:cs typeface="Arial"/>
              </a:rPr>
              <a:t> </a:t>
            </a:r>
            <a:r>
              <a:rPr dirty="0" sz="1700" spc="-10">
                <a:latin typeface="Arial"/>
                <a:cs typeface="Arial"/>
              </a:rPr>
              <a:t>information</a:t>
            </a:r>
            <a:endParaRPr sz="17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630"/>
              </a:spcBef>
              <a:buClr>
                <a:srgbClr val="202020"/>
              </a:buClr>
              <a:buFont typeface="Arial"/>
              <a:buChar char="●"/>
            </a:pPr>
            <a:endParaRPr sz="1700">
              <a:latin typeface="Arial"/>
              <a:cs typeface="Arial"/>
            </a:endParaRPr>
          </a:p>
          <a:p>
            <a:pPr marL="645160" indent="-342900">
              <a:lnSpc>
                <a:spcPct val="100000"/>
              </a:lnSpc>
              <a:buClr>
                <a:srgbClr val="202020"/>
              </a:buClr>
              <a:buSzPct val="81818"/>
              <a:buChar char="●"/>
              <a:tabLst>
                <a:tab pos="645160" algn="l"/>
              </a:tabLst>
            </a:pPr>
            <a:r>
              <a:rPr dirty="0" sz="2200">
                <a:latin typeface="Arial"/>
                <a:cs typeface="Arial"/>
              </a:rPr>
              <a:t>Not</a:t>
            </a:r>
            <a:r>
              <a:rPr dirty="0" sz="2200" spc="-60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a</a:t>
            </a:r>
            <a:r>
              <a:rPr dirty="0" sz="2200" spc="-50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higher</a:t>
            </a:r>
            <a:r>
              <a:rPr dirty="0" sz="2200" spc="-55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order</a:t>
            </a:r>
            <a:r>
              <a:rPr dirty="0" sz="2200" spc="-50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of</a:t>
            </a:r>
            <a:r>
              <a:rPr dirty="0" sz="2200" spc="-60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evidence,</a:t>
            </a:r>
            <a:r>
              <a:rPr dirty="0" sz="2200" spc="-45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but</a:t>
            </a:r>
            <a:r>
              <a:rPr dirty="0" sz="2200" spc="-55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a</a:t>
            </a:r>
            <a:r>
              <a:rPr dirty="0" sz="2200" spc="-60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complimentary</a:t>
            </a:r>
            <a:r>
              <a:rPr dirty="0" sz="2200" spc="-25">
                <a:latin typeface="Arial"/>
                <a:cs typeface="Arial"/>
              </a:rPr>
              <a:t> one</a:t>
            </a:r>
            <a:endParaRPr sz="2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90"/>
              </a:spcBef>
            </a:pPr>
            <a:endParaRPr sz="2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100">
                <a:solidFill>
                  <a:srgbClr val="212121"/>
                </a:solidFill>
                <a:latin typeface="Arial"/>
                <a:cs typeface="Arial"/>
              </a:rPr>
              <a:t>Harris,</a:t>
            </a:r>
            <a:r>
              <a:rPr dirty="0" sz="1100" spc="-3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212121"/>
                </a:solidFill>
                <a:latin typeface="Arial"/>
                <a:cs typeface="Arial"/>
              </a:rPr>
              <a:t>K.</a:t>
            </a:r>
            <a:r>
              <a:rPr dirty="0" sz="1100" spc="-3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212121"/>
                </a:solidFill>
                <a:latin typeface="Arial"/>
                <a:cs typeface="Arial"/>
              </a:rPr>
              <a:t>M.,</a:t>
            </a:r>
            <a:r>
              <a:rPr dirty="0" sz="1100" spc="-3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212121"/>
                </a:solidFill>
                <a:latin typeface="Arial"/>
                <a:cs typeface="Arial"/>
              </a:rPr>
              <a:t>&amp;</a:t>
            </a:r>
            <a:r>
              <a:rPr dirty="0" sz="1100" spc="-1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212121"/>
                </a:solidFill>
                <a:latin typeface="Arial"/>
                <a:cs typeface="Arial"/>
              </a:rPr>
              <a:t>Schorpp,</a:t>
            </a:r>
            <a:r>
              <a:rPr dirty="0" sz="1100" spc="-4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212121"/>
                </a:solidFill>
                <a:latin typeface="Arial"/>
                <a:cs typeface="Arial"/>
              </a:rPr>
              <a:t>K.</a:t>
            </a:r>
            <a:r>
              <a:rPr dirty="0" sz="1100" spc="-2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212121"/>
                </a:solidFill>
                <a:latin typeface="Arial"/>
                <a:cs typeface="Arial"/>
              </a:rPr>
              <a:t>M.</a:t>
            </a:r>
            <a:r>
              <a:rPr dirty="0" sz="1100" spc="-2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212121"/>
                </a:solidFill>
                <a:latin typeface="Arial"/>
                <a:cs typeface="Arial"/>
              </a:rPr>
              <a:t>(2018).</a:t>
            </a:r>
            <a:r>
              <a:rPr dirty="0" sz="1100" spc="-4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212121"/>
                </a:solidFill>
                <a:latin typeface="Arial"/>
                <a:cs typeface="Arial"/>
              </a:rPr>
              <a:t>Integrating</a:t>
            </a:r>
            <a:r>
              <a:rPr dirty="0" sz="1100" spc="-5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212121"/>
                </a:solidFill>
                <a:latin typeface="Arial"/>
                <a:cs typeface="Arial"/>
              </a:rPr>
              <a:t>biomarkers</a:t>
            </a:r>
            <a:r>
              <a:rPr dirty="0" sz="1100" spc="-5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212121"/>
                </a:solidFill>
                <a:latin typeface="Arial"/>
                <a:cs typeface="Arial"/>
              </a:rPr>
              <a:t>in</a:t>
            </a:r>
            <a:r>
              <a:rPr dirty="0" sz="1100" spc="-2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212121"/>
                </a:solidFill>
                <a:latin typeface="Arial"/>
                <a:cs typeface="Arial"/>
              </a:rPr>
              <a:t>social</a:t>
            </a:r>
            <a:r>
              <a:rPr dirty="0" sz="1100" spc="-2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212121"/>
                </a:solidFill>
                <a:latin typeface="Arial"/>
                <a:cs typeface="Arial"/>
              </a:rPr>
              <a:t>stratification</a:t>
            </a:r>
            <a:r>
              <a:rPr dirty="0" sz="1100" spc="-5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212121"/>
                </a:solidFill>
                <a:latin typeface="Arial"/>
                <a:cs typeface="Arial"/>
              </a:rPr>
              <a:t>and</a:t>
            </a:r>
            <a:r>
              <a:rPr dirty="0" sz="1100" spc="-3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212121"/>
                </a:solidFill>
                <a:latin typeface="Arial"/>
                <a:cs typeface="Arial"/>
              </a:rPr>
              <a:t>health</a:t>
            </a:r>
            <a:r>
              <a:rPr dirty="0" sz="1100" spc="-3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212121"/>
                </a:solidFill>
                <a:latin typeface="Arial"/>
                <a:cs typeface="Arial"/>
              </a:rPr>
              <a:t>research.</a:t>
            </a:r>
            <a:r>
              <a:rPr dirty="0" sz="1100" spc="-4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100" i="1">
                <a:solidFill>
                  <a:srgbClr val="212121"/>
                </a:solidFill>
                <a:latin typeface="Arial"/>
                <a:cs typeface="Arial"/>
              </a:rPr>
              <a:t>Annual</a:t>
            </a:r>
            <a:r>
              <a:rPr dirty="0" sz="1100" spc="-10" i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100" i="1">
                <a:solidFill>
                  <a:srgbClr val="212121"/>
                </a:solidFill>
                <a:latin typeface="Arial"/>
                <a:cs typeface="Arial"/>
              </a:rPr>
              <a:t>review</a:t>
            </a:r>
            <a:r>
              <a:rPr dirty="0" sz="1100" spc="-30" i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100" i="1">
                <a:solidFill>
                  <a:srgbClr val="212121"/>
                </a:solidFill>
                <a:latin typeface="Arial"/>
                <a:cs typeface="Arial"/>
              </a:rPr>
              <a:t>of</a:t>
            </a:r>
            <a:r>
              <a:rPr dirty="0" sz="1100" spc="-35" i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100" i="1">
                <a:solidFill>
                  <a:srgbClr val="212121"/>
                </a:solidFill>
                <a:latin typeface="Arial"/>
                <a:cs typeface="Arial"/>
              </a:rPr>
              <a:t>Sociology</a:t>
            </a:r>
            <a:r>
              <a:rPr dirty="0" sz="1100">
                <a:solidFill>
                  <a:srgbClr val="212121"/>
                </a:solidFill>
                <a:latin typeface="Arial"/>
                <a:cs typeface="Arial"/>
              </a:rPr>
              <a:t>,</a:t>
            </a:r>
            <a:r>
              <a:rPr dirty="0" sz="1100" spc="-1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100" i="1">
                <a:solidFill>
                  <a:srgbClr val="212121"/>
                </a:solidFill>
                <a:latin typeface="Arial"/>
                <a:cs typeface="Arial"/>
              </a:rPr>
              <a:t>44</a:t>
            </a:r>
            <a:r>
              <a:rPr dirty="0" sz="1100">
                <a:solidFill>
                  <a:srgbClr val="212121"/>
                </a:solidFill>
                <a:latin typeface="Arial"/>
                <a:cs typeface="Arial"/>
              </a:rPr>
              <a:t>(1),</a:t>
            </a:r>
            <a:r>
              <a:rPr dirty="0" sz="1100" spc="-4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100" spc="-10">
                <a:solidFill>
                  <a:srgbClr val="212121"/>
                </a:solidFill>
                <a:latin typeface="Arial"/>
                <a:cs typeface="Arial"/>
              </a:rPr>
              <a:t>361-</a:t>
            </a:r>
            <a:r>
              <a:rPr dirty="0" sz="1100" spc="-20">
                <a:solidFill>
                  <a:srgbClr val="212121"/>
                </a:solidFill>
                <a:latin typeface="Arial"/>
                <a:cs typeface="Arial"/>
              </a:rPr>
              <a:t>386.</a:t>
            </a:r>
            <a:endParaRPr sz="11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59740" y="1103122"/>
            <a:ext cx="5481955" cy="58928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Advantages</a:t>
            </a:r>
            <a:r>
              <a:rPr dirty="0" spc="-85"/>
              <a:t> </a:t>
            </a:r>
            <a:r>
              <a:rPr dirty="0"/>
              <a:t>of</a:t>
            </a:r>
            <a:r>
              <a:rPr dirty="0" spc="-125"/>
              <a:t> </a:t>
            </a:r>
            <a:r>
              <a:rPr dirty="0" spc="-10"/>
              <a:t>biomarkers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318008" y="2168809"/>
            <a:ext cx="11028045" cy="4476750"/>
          </a:xfrm>
          <a:prstGeom prst="rect">
            <a:avLst/>
          </a:prstGeom>
        </p:spPr>
        <p:txBody>
          <a:bodyPr wrap="square" lIns="0" tIns="120015" rIns="0" bIns="0" rtlCol="0" vert="horz">
            <a:spAutoFit/>
          </a:bodyPr>
          <a:lstStyle/>
          <a:p>
            <a:pPr marL="611505" indent="-342900">
              <a:lnSpc>
                <a:spcPct val="100000"/>
              </a:lnSpc>
              <a:spcBef>
                <a:spcPts val="945"/>
              </a:spcBef>
              <a:buClr>
                <a:srgbClr val="202020"/>
              </a:buClr>
              <a:buSzPct val="75000"/>
              <a:buFont typeface="Arial"/>
              <a:buChar char="●"/>
              <a:tabLst>
                <a:tab pos="611505" algn="l"/>
              </a:tabLst>
            </a:pPr>
            <a:r>
              <a:rPr dirty="0" sz="2400">
                <a:solidFill>
                  <a:srgbClr val="585858"/>
                </a:solidFill>
                <a:latin typeface="Arial"/>
                <a:cs typeface="Arial"/>
              </a:rPr>
              <a:t>Added</a:t>
            </a:r>
            <a:r>
              <a:rPr dirty="0" sz="2400" spc="-6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2400" spc="-20">
                <a:solidFill>
                  <a:srgbClr val="585858"/>
                </a:solidFill>
                <a:latin typeface="Arial"/>
                <a:cs typeface="Arial"/>
              </a:rPr>
              <a:t>risk</a:t>
            </a:r>
            <a:endParaRPr sz="2400">
              <a:latin typeface="Arial"/>
              <a:cs typeface="Arial"/>
            </a:endParaRPr>
          </a:p>
          <a:p>
            <a:pPr marL="611505" indent="-342900">
              <a:lnSpc>
                <a:spcPct val="100000"/>
              </a:lnSpc>
              <a:spcBef>
                <a:spcPts val="840"/>
              </a:spcBef>
              <a:buClr>
                <a:srgbClr val="202020"/>
              </a:buClr>
              <a:buSzPct val="75000"/>
              <a:buChar char="●"/>
              <a:tabLst>
                <a:tab pos="611505" algn="l"/>
              </a:tabLst>
            </a:pPr>
            <a:r>
              <a:rPr dirty="0" sz="2400" spc="-10">
                <a:solidFill>
                  <a:srgbClr val="585858"/>
                </a:solidFill>
                <a:latin typeface="Arial"/>
                <a:cs typeface="Arial"/>
              </a:rPr>
              <a:t>Logistics</a:t>
            </a:r>
            <a:endParaRPr sz="2400">
              <a:latin typeface="Arial"/>
              <a:cs typeface="Arial"/>
            </a:endParaRPr>
          </a:p>
          <a:p>
            <a:pPr marL="611505" indent="-342900">
              <a:lnSpc>
                <a:spcPct val="100000"/>
              </a:lnSpc>
              <a:spcBef>
                <a:spcPts val="830"/>
              </a:spcBef>
              <a:buClr>
                <a:srgbClr val="202020"/>
              </a:buClr>
              <a:buSzPct val="75000"/>
              <a:buChar char="●"/>
              <a:tabLst>
                <a:tab pos="611505" algn="l"/>
              </a:tabLst>
            </a:pPr>
            <a:r>
              <a:rPr dirty="0" sz="2400" spc="-10">
                <a:solidFill>
                  <a:srgbClr val="585858"/>
                </a:solidFill>
                <a:latin typeface="Arial"/>
                <a:cs typeface="Arial"/>
              </a:rPr>
              <a:t>Biosafety</a:t>
            </a:r>
            <a:endParaRPr sz="2400">
              <a:latin typeface="Arial"/>
              <a:cs typeface="Arial"/>
            </a:endParaRPr>
          </a:p>
          <a:p>
            <a:pPr marL="611505" indent="-342900">
              <a:lnSpc>
                <a:spcPct val="100000"/>
              </a:lnSpc>
              <a:spcBef>
                <a:spcPts val="825"/>
              </a:spcBef>
              <a:buClr>
                <a:srgbClr val="202020"/>
              </a:buClr>
              <a:buSzPct val="75000"/>
              <a:buChar char="●"/>
              <a:tabLst>
                <a:tab pos="611505" algn="l"/>
              </a:tabLst>
            </a:pPr>
            <a:r>
              <a:rPr dirty="0" sz="2400" spc="-10">
                <a:solidFill>
                  <a:srgbClr val="585858"/>
                </a:solidFill>
                <a:latin typeface="Arial"/>
                <a:cs typeface="Arial"/>
              </a:rPr>
              <a:t>Training</a:t>
            </a:r>
            <a:endParaRPr sz="2400">
              <a:latin typeface="Arial"/>
              <a:cs typeface="Arial"/>
            </a:endParaRPr>
          </a:p>
          <a:p>
            <a:pPr marL="611505" indent="-342900">
              <a:lnSpc>
                <a:spcPct val="100000"/>
              </a:lnSpc>
              <a:spcBef>
                <a:spcPts val="845"/>
              </a:spcBef>
              <a:buClr>
                <a:srgbClr val="202020"/>
              </a:buClr>
              <a:buSzPct val="75000"/>
              <a:buChar char="●"/>
              <a:tabLst>
                <a:tab pos="611505" algn="l"/>
              </a:tabLst>
            </a:pPr>
            <a:r>
              <a:rPr dirty="0" sz="2400" spc="-20">
                <a:solidFill>
                  <a:srgbClr val="585858"/>
                </a:solidFill>
                <a:latin typeface="Arial"/>
                <a:cs typeface="Arial"/>
              </a:rPr>
              <a:t>Cost</a:t>
            </a:r>
            <a:endParaRPr sz="2400">
              <a:latin typeface="Arial"/>
              <a:cs typeface="Arial"/>
            </a:endParaRPr>
          </a:p>
          <a:p>
            <a:pPr marL="611505" indent="-342900">
              <a:lnSpc>
                <a:spcPct val="100000"/>
              </a:lnSpc>
              <a:spcBef>
                <a:spcPts val="825"/>
              </a:spcBef>
              <a:buClr>
                <a:srgbClr val="202020"/>
              </a:buClr>
              <a:buSzPct val="75000"/>
              <a:buChar char="●"/>
              <a:tabLst>
                <a:tab pos="611505" algn="l"/>
              </a:tabLst>
            </a:pPr>
            <a:r>
              <a:rPr dirty="0" sz="2400">
                <a:solidFill>
                  <a:srgbClr val="585858"/>
                </a:solidFill>
                <a:latin typeface="Arial"/>
                <a:cs typeface="Arial"/>
              </a:rPr>
              <a:t>Abnormal</a:t>
            </a:r>
            <a:r>
              <a:rPr dirty="0" sz="2400" spc="-13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2400" spc="-10">
                <a:solidFill>
                  <a:srgbClr val="585858"/>
                </a:solidFill>
                <a:latin typeface="Arial"/>
                <a:cs typeface="Arial"/>
              </a:rPr>
              <a:t>results</a:t>
            </a:r>
            <a:endParaRPr sz="2400">
              <a:latin typeface="Arial"/>
              <a:cs typeface="Arial"/>
            </a:endParaRPr>
          </a:p>
          <a:p>
            <a:pPr marL="611505" indent="-342900">
              <a:lnSpc>
                <a:spcPct val="100000"/>
              </a:lnSpc>
              <a:spcBef>
                <a:spcPts val="830"/>
              </a:spcBef>
              <a:buClr>
                <a:srgbClr val="202020"/>
              </a:buClr>
              <a:buSzPct val="75000"/>
              <a:buChar char="●"/>
              <a:tabLst>
                <a:tab pos="611505" algn="l"/>
              </a:tabLst>
            </a:pPr>
            <a:r>
              <a:rPr dirty="0" sz="2400" spc="-10">
                <a:solidFill>
                  <a:srgbClr val="585858"/>
                </a:solidFill>
                <a:latin typeface="Arial"/>
                <a:cs typeface="Arial"/>
              </a:rPr>
              <a:t>Confidentiality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964"/>
              </a:spcBef>
            </a:pPr>
            <a:endParaRPr sz="24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spcBef>
                <a:spcPts val="5"/>
              </a:spcBef>
            </a:pPr>
            <a:r>
              <a:rPr dirty="0" sz="1800">
                <a:solidFill>
                  <a:srgbClr val="212121"/>
                </a:solidFill>
                <a:latin typeface="Arial"/>
                <a:cs typeface="Arial"/>
              </a:rPr>
              <a:t>McDade,</a:t>
            </a:r>
            <a:r>
              <a:rPr dirty="0" sz="1800" spc="-6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800" spc="-100">
                <a:solidFill>
                  <a:srgbClr val="212121"/>
                </a:solidFill>
                <a:latin typeface="Arial"/>
                <a:cs typeface="Arial"/>
              </a:rPr>
              <a:t>T.</a:t>
            </a:r>
            <a:r>
              <a:rPr dirty="0" sz="1800" spc="-2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212121"/>
                </a:solidFill>
                <a:latin typeface="Arial"/>
                <a:cs typeface="Arial"/>
              </a:rPr>
              <a:t>W.,</a:t>
            </a:r>
            <a:r>
              <a:rPr dirty="0" sz="1800" spc="-2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212121"/>
                </a:solidFill>
                <a:latin typeface="Arial"/>
                <a:cs typeface="Arial"/>
              </a:rPr>
              <a:t>Williams,</a:t>
            </a:r>
            <a:r>
              <a:rPr dirty="0" sz="1800" spc="-2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212121"/>
                </a:solidFill>
                <a:latin typeface="Arial"/>
                <a:cs typeface="Arial"/>
              </a:rPr>
              <a:t>S.,</a:t>
            </a:r>
            <a:r>
              <a:rPr dirty="0" sz="1800" spc="-2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212121"/>
                </a:solidFill>
                <a:latin typeface="Arial"/>
                <a:cs typeface="Arial"/>
              </a:rPr>
              <a:t>&amp;</a:t>
            </a:r>
            <a:r>
              <a:rPr dirty="0" sz="1800" spc="-2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212121"/>
                </a:solidFill>
                <a:latin typeface="Arial"/>
                <a:cs typeface="Arial"/>
              </a:rPr>
              <a:t>Snodgrass,</a:t>
            </a:r>
            <a:r>
              <a:rPr dirty="0" sz="1800" spc="-1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212121"/>
                </a:solidFill>
                <a:latin typeface="Arial"/>
                <a:cs typeface="Arial"/>
              </a:rPr>
              <a:t>J.</a:t>
            </a:r>
            <a:r>
              <a:rPr dirty="0" sz="1800" spc="-2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212121"/>
                </a:solidFill>
                <a:latin typeface="Arial"/>
                <a:cs typeface="Arial"/>
              </a:rPr>
              <a:t>J.</a:t>
            </a:r>
            <a:r>
              <a:rPr dirty="0" sz="1800" spc="-2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212121"/>
                </a:solidFill>
                <a:latin typeface="Arial"/>
                <a:cs typeface="Arial"/>
              </a:rPr>
              <a:t>(2007).</a:t>
            </a:r>
            <a:r>
              <a:rPr dirty="0" sz="1800" spc="-1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212121"/>
                </a:solidFill>
                <a:latin typeface="Arial"/>
                <a:cs typeface="Arial"/>
              </a:rPr>
              <a:t>What</a:t>
            </a:r>
            <a:r>
              <a:rPr dirty="0" sz="1800" spc="-2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212121"/>
                </a:solidFill>
                <a:latin typeface="Arial"/>
                <a:cs typeface="Arial"/>
              </a:rPr>
              <a:t>a</a:t>
            </a:r>
            <a:r>
              <a:rPr dirty="0" sz="1800" spc="-2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212121"/>
                </a:solidFill>
                <a:latin typeface="Arial"/>
                <a:cs typeface="Arial"/>
              </a:rPr>
              <a:t>drop</a:t>
            </a:r>
            <a:r>
              <a:rPr dirty="0" sz="1800" spc="-1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212121"/>
                </a:solidFill>
                <a:latin typeface="Arial"/>
                <a:cs typeface="Arial"/>
              </a:rPr>
              <a:t>can</a:t>
            </a:r>
            <a:r>
              <a:rPr dirty="0" sz="1800" spc="-3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212121"/>
                </a:solidFill>
                <a:latin typeface="Arial"/>
                <a:cs typeface="Arial"/>
              </a:rPr>
              <a:t>do:</a:t>
            </a:r>
            <a:r>
              <a:rPr dirty="0" sz="1800" spc="-1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212121"/>
                </a:solidFill>
                <a:latin typeface="Arial"/>
                <a:cs typeface="Arial"/>
              </a:rPr>
              <a:t>dried</a:t>
            </a:r>
            <a:r>
              <a:rPr dirty="0" sz="1800" spc="-1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212121"/>
                </a:solidFill>
                <a:latin typeface="Arial"/>
                <a:cs typeface="Arial"/>
              </a:rPr>
              <a:t>blood</a:t>
            </a:r>
            <a:r>
              <a:rPr dirty="0" sz="1800" spc="-2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212121"/>
                </a:solidFill>
                <a:latin typeface="Arial"/>
                <a:cs typeface="Arial"/>
              </a:rPr>
              <a:t>spots</a:t>
            </a:r>
            <a:r>
              <a:rPr dirty="0" sz="1800" spc="-1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212121"/>
                </a:solidFill>
                <a:latin typeface="Arial"/>
                <a:cs typeface="Arial"/>
              </a:rPr>
              <a:t>as</a:t>
            </a:r>
            <a:r>
              <a:rPr dirty="0" sz="1800" spc="-2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212121"/>
                </a:solidFill>
                <a:latin typeface="Arial"/>
                <a:cs typeface="Arial"/>
              </a:rPr>
              <a:t>a</a:t>
            </a:r>
            <a:r>
              <a:rPr dirty="0" sz="1800" spc="-3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212121"/>
                </a:solidFill>
                <a:latin typeface="Arial"/>
                <a:cs typeface="Arial"/>
              </a:rPr>
              <a:t>minimally </a:t>
            </a:r>
            <a:r>
              <a:rPr dirty="0" sz="1800">
                <a:solidFill>
                  <a:srgbClr val="212121"/>
                </a:solidFill>
                <a:latin typeface="Arial"/>
                <a:cs typeface="Arial"/>
              </a:rPr>
              <a:t>invasive</a:t>
            </a:r>
            <a:r>
              <a:rPr dirty="0" sz="1800" spc="-3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212121"/>
                </a:solidFill>
                <a:latin typeface="Arial"/>
                <a:cs typeface="Arial"/>
              </a:rPr>
              <a:t>method</a:t>
            </a:r>
            <a:r>
              <a:rPr dirty="0" sz="1800" spc="-3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212121"/>
                </a:solidFill>
                <a:latin typeface="Arial"/>
                <a:cs typeface="Arial"/>
              </a:rPr>
              <a:t>for</a:t>
            </a:r>
            <a:r>
              <a:rPr dirty="0" sz="1800" spc="-3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212121"/>
                </a:solidFill>
                <a:latin typeface="Arial"/>
                <a:cs typeface="Arial"/>
              </a:rPr>
              <a:t>integrating</a:t>
            </a:r>
            <a:r>
              <a:rPr dirty="0" sz="1800" spc="-3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212121"/>
                </a:solidFill>
                <a:latin typeface="Arial"/>
                <a:cs typeface="Arial"/>
              </a:rPr>
              <a:t>biomarkers</a:t>
            </a:r>
            <a:r>
              <a:rPr dirty="0" sz="1800" spc="-2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212121"/>
                </a:solidFill>
                <a:latin typeface="Arial"/>
                <a:cs typeface="Arial"/>
              </a:rPr>
              <a:t>into</a:t>
            </a:r>
            <a:r>
              <a:rPr dirty="0" sz="1800" spc="-3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212121"/>
                </a:solidFill>
                <a:latin typeface="Arial"/>
                <a:cs typeface="Arial"/>
              </a:rPr>
              <a:t>population-</a:t>
            </a:r>
            <a:r>
              <a:rPr dirty="0" sz="1800">
                <a:solidFill>
                  <a:srgbClr val="212121"/>
                </a:solidFill>
                <a:latin typeface="Arial"/>
                <a:cs typeface="Arial"/>
              </a:rPr>
              <a:t>based</a:t>
            </a:r>
            <a:r>
              <a:rPr dirty="0" sz="1800" spc="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212121"/>
                </a:solidFill>
                <a:latin typeface="Arial"/>
                <a:cs typeface="Arial"/>
              </a:rPr>
              <a:t>research.</a:t>
            </a:r>
            <a:r>
              <a:rPr dirty="0" sz="1800" spc="-2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800" i="1">
                <a:solidFill>
                  <a:srgbClr val="212121"/>
                </a:solidFill>
                <a:latin typeface="Arial"/>
                <a:cs typeface="Arial"/>
              </a:rPr>
              <a:t>Demography</a:t>
            </a:r>
            <a:r>
              <a:rPr dirty="0" sz="1800">
                <a:solidFill>
                  <a:srgbClr val="212121"/>
                </a:solidFill>
                <a:latin typeface="Arial"/>
                <a:cs typeface="Arial"/>
              </a:rPr>
              <a:t>,</a:t>
            </a:r>
            <a:r>
              <a:rPr dirty="0" sz="1800" spc="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800" i="1">
                <a:solidFill>
                  <a:srgbClr val="212121"/>
                </a:solidFill>
                <a:latin typeface="Arial"/>
                <a:cs typeface="Arial"/>
              </a:rPr>
              <a:t>44</a:t>
            </a:r>
            <a:r>
              <a:rPr dirty="0" sz="1800">
                <a:solidFill>
                  <a:srgbClr val="212121"/>
                </a:solidFill>
                <a:latin typeface="Arial"/>
                <a:cs typeface="Arial"/>
              </a:rPr>
              <a:t>(4),</a:t>
            </a:r>
            <a:r>
              <a:rPr dirty="0" sz="1800" spc="-3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212121"/>
                </a:solidFill>
                <a:latin typeface="Arial"/>
                <a:cs typeface="Arial"/>
              </a:rPr>
              <a:t>899-</a:t>
            </a:r>
            <a:r>
              <a:rPr dirty="0" sz="1800" spc="-20">
                <a:solidFill>
                  <a:srgbClr val="212121"/>
                </a:solidFill>
                <a:latin typeface="Arial"/>
                <a:cs typeface="Arial"/>
              </a:rPr>
              <a:t>925.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458878" rIns="0" bIns="0" rtlCol="0" vert="horz">
            <a:spAutoFit/>
          </a:bodyPr>
          <a:lstStyle/>
          <a:p>
            <a:pPr marL="17780">
              <a:lnSpc>
                <a:spcPct val="100000"/>
              </a:lnSpc>
              <a:spcBef>
                <a:spcPts val="95"/>
              </a:spcBef>
            </a:pPr>
            <a:r>
              <a:rPr dirty="0"/>
              <a:t>Pitfalls</a:t>
            </a:r>
            <a:r>
              <a:rPr dirty="0" spc="-70"/>
              <a:t> </a:t>
            </a:r>
            <a:r>
              <a:rPr dirty="0"/>
              <a:t>of</a:t>
            </a:r>
            <a:r>
              <a:rPr dirty="0" spc="-90"/>
              <a:t> </a:t>
            </a:r>
            <a:r>
              <a:rPr dirty="0" spc="-10"/>
              <a:t>Biomarkers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4962" y="344457"/>
            <a:ext cx="910530" cy="900731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53820" y="2418714"/>
            <a:ext cx="10282555" cy="199136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algn="ctr" marL="12700" marR="5080">
              <a:lnSpc>
                <a:spcPct val="100000"/>
              </a:lnSpc>
              <a:spcBef>
                <a:spcPts val="95"/>
              </a:spcBef>
            </a:pPr>
            <a:r>
              <a:rPr dirty="0" sz="4300"/>
              <a:t>What</a:t>
            </a:r>
            <a:r>
              <a:rPr dirty="0" sz="4300" spc="-50"/>
              <a:t> </a:t>
            </a:r>
            <a:r>
              <a:rPr dirty="0" sz="4300"/>
              <a:t>is</a:t>
            </a:r>
            <a:r>
              <a:rPr dirty="0" sz="4300" spc="-55"/>
              <a:t> </a:t>
            </a:r>
            <a:r>
              <a:rPr dirty="0" sz="4300"/>
              <a:t>a</a:t>
            </a:r>
            <a:r>
              <a:rPr dirty="0" sz="4300" spc="-50"/>
              <a:t> </a:t>
            </a:r>
            <a:r>
              <a:rPr dirty="0" sz="4300"/>
              <a:t>biomarker</a:t>
            </a:r>
            <a:r>
              <a:rPr dirty="0" sz="4300" spc="-55"/>
              <a:t> </a:t>
            </a:r>
            <a:r>
              <a:rPr dirty="0" sz="4300"/>
              <a:t>that</a:t>
            </a:r>
            <a:r>
              <a:rPr dirty="0" sz="4300" spc="-30"/>
              <a:t> </a:t>
            </a:r>
            <a:r>
              <a:rPr dirty="0" sz="4300"/>
              <a:t>has</a:t>
            </a:r>
            <a:r>
              <a:rPr dirty="0" sz="4300" spc="-50"/>
              <a:t> </a:t>
            </a:r>
            <a:r>
              <a:rPr dirty="0" sz="4300"/>
              <a:t>already</a:t>
            </a:r>
            <a:r>
              <a:rPr dirty="0" sz="4300" spc="-55"/>
              <a:t> </a:t>
            </a:r>
            <a:r>
              <a:rPr dirty="0" sz="4300" spc="-20"/>
              <a:t>been </a:t>
            </a:r>
            <a:r>
              <a:rPr dirty="0" sz="4300"/>
              <a:t>studied</a:t>
            </a:r>
            <a:r>
              <a:rPr dirty="0" sz="4300" spc="-35"/>
              <a:t> </a:t>
            </a:r>
            <a:r>
              <a:rPr dirty="0" sz="4300"/>
              <a:t>in</a:t>
            </a:r>
            <a:r>
              <a:rPr dirty="0" sz="4300" spc="-35"/>
              <a:t> </a:t>
            </a:r>
            <a:r>
              <a:rPr dirty="0" sz="4300"/>
              <a:t>your</a:t>
            </a:r>
            <a:r>
              <a:rPr dirty="0" sz="4300" spc="-20"/>
              <a:t> </a:t>
            </a:r>
            <a:r>
              <a:rPr dirty="0" sz="4300"/>
              <a:t>field</a:t>
            </a:r>
            <a:r>
              <a:rPr dirty="0" sz="4300" spc="-35"/>
              <a:t> </a:t>
            </a:r>
            <a:r>
              <a:rPr dirty="0" sz="4300"/>
              <a:t>or</a:t>
            </a:r>
            <a:r>
              <a:rPr dirty="0" sz="4300" spc="-30"/>
              <a:t> </a:t>
            </a:r>
            <a:r>
              <a:rPr dirty="0" sz="4300"/>
              <a:t>one</a:t>
            </a:r>
            <a:r>
              <a:rPr dirty="0" sz="4300" spc="-30"/>
              <a:t> </a:t>
            </a:r>
            <a:r>
              <a:rPr dirty="0" sz="4300"/>
              <a:t>that</a:t>
            </a:r>
            <a:r>
              <a:rPr dirty="0" sz="4300" spc="-20"/>
              <a:t> </a:t>
            </a:r>
            <a:r>
              <a:rPr dirty="0" sz="4300"/>
              <a:t>you</a:t>
            </a:r>
            <a:r>
              <a:rPr dirty="0" sz="4300" spc="-30"/>
              <a:t> </a:t>
            </a:r>
            <a:r>
              <a:rPr dirty="0" sz="4300" spc="-25"/>
              <a:t>are </a:t>
            </a:r>
            <a:r>
              <a:rPr dirty="0" sz="4300"/>
              <a:t>interested</a:t>
            </a:r>
            <a:r>
              <a:rPr dirty="0" sz="4300" spc="-114"/>
              <a:t> </a:t>
            </a:r>
            <a:r>
              <a:rPr dirty="0" sz="4300"/>
              <a:t>in</a:t>
            </a:r>
            <a:r>
              <a:rPr dirty="0" sz="4300" spc="-120"/>
              <a:t> </a:t>
            </a:r>
            <a:r>
              <a:rPr dirty="0" sz="4300" spc="-10"/>
              <a:t>studying?</a:t>
            </a:r>
            <a:endParaRPr sz="43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4962" y="344457"/>
            <a:ext cx="910530" cy="900731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942845" y="2746374"/>
            <a:ext cx="8307705" cy="133604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346075" marR="5080" indent="-334010">
              <a:lnSpc>
                <a:spcPct val="100000"/>
              </a:lnSpc>
              <a:spcBef>
                <a:spcPts val="95"/>
              </a:spcBef>
            </a:pPr>
            <a:r>
              <a:rPr dirty="0" sz="4300"/>
              <a:t>DRIED</a:t>
            </a:r>
            <a:r>
              <a:rPr dirty="0" sz="4300" spc="-114"/>
              <a:t> </a:t>
            </a:r>
            <a:r>
              <a:rPr dirty="0" sz="4300"/>
              <a:t>BLOOD</a:t>
            </a:r>
            <a:r>
              <a:rPr dirty="0" sz="4300" spc="-100"/>
              <a:t> </a:t>
            </a:r>
            <a:r>
              <a:rPr dirty="0" sz="4300"/>
              <a:t>SPOT</a:t>
            </a:r>
            <a:r>
              <a:rPr dirty="0" sz="4300" spc="-114"/>
              <a:t> </a:t>
            </a:r>
            <a:r>
              <a:rPr dirty="0" sz="4300" spc="-10"/>
              <a:t>SAMPLES, </a:t>
            </a:r>
            <a:r>
              <a:rPr dirty="0" sz="4300"/>
              <a:t>COLLECTION</a:t>
            </a:r>
            <a:r>
              <a:rPr dirty="0" sz="4300" spc="-25"/>
              <a:t> </a:t>
            </a:r>
            <a:r>
              <a:rPr dirty="0" sz="4300"/>
              <a:t>AND</a:t>
            </a:r>
            <a:r>
              <a:rPr dirty="0" sz="4300" spc="-40"/>
              <a:t> </a:t>
            </a:r>
            <a:r>
              <a:rPr dirty="0" sz="4300" spc="-10"/>
              <a:t>ANALYSIS</a:t>
            </a:r>
            <a:endParaRPr sz="43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572211" y="2255265"/>
            <a:ext cx="2827020" cy="22783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00"/>
              </a:spcBef>
              <a:buClr>
                <a:srgbClr val="202020"/>
              </a:buClr>
              <a:buSzPct val="75000"/>
              <a:buFont typeface="Arial"/>
              <a:buChar char="●"/>
              <a:tabLst>
                <a:tab pos="354965" algn="l"/>
              </a:tabLst>
            </a:pPr>
            <a:r>
              <a:rPr dirty="0" sz="2400">
                <a:solidFill>
                  <a:srgbClr val="585858"/>
                </a:solidFill>
                <a:latin typeface="Arial"/>
                <a:cs typeface="Arial"/>
              </a:rPr>
              <a:t>1960</a:t>
            </a:r>
            <a:r>
              <a:rPr dirty="0" sz="2400" spc="-4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2400" spc="-10">
                <a:solidFill>
                  <a:srgbClr val="585858"/>
                </a:solidFill>
                <a:latin typeface="Arial"/>
                <a:cs typeface="Arial"/>
              </a:rPr>
              <a:t>Guthrie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789"/>
              </a:spcBef>
              <a:buClr>
                <a:srgbClr val="202020"/>
              </a:buClr>
              <a:buFont typeface="Arial"/>
              <a:buChar char="●"/>
            </a:pPr>
            <a:endParaRPr sz="240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buClr>
                <a:srgbClr val="202020"/>
              </a:buClr>
              <a:buSzPct val="75000"/>
              <a:buChar char="●"/>
              <a:tabLst>
                <a:tab pos="354965" algn="l"/>
              </a:tabLst>
            </a:pPr>
            <a:r>
              <a:rPr dirty="0" sz="2400" spc="-25">
                <a:solidFill>
                  <a:srgbClr val="585858"/>
                </a:solidFill>
                <a:latin typeface="Arial"/>
                <a:cs typeface="Arial"/>
              </a:rPr>
              <a:t>High-</a:t>
            </a:r>
            <a:r>
              <a:rPr dirty="0" sz="2400">
                <a:solidFill>
                  <a:srgbClr val="585858"/>
                </a:solidFill>
                <a:latin typeface="Arial"/>
                <a:cs typeface="Arial"/>
              </a:rPr>
              <a:t>purity</a:t>
            </a:r>
            <a:r>
              <a:rPr dirty="0" sz="2400" spc="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2400" spc="-10">
                <a:solidFill>
                  <a:srgbClr val="585858"/>
                </a:solidFill>
                <a:latin typeface="Arial"/>
                <a:cs typeface="Arial"/>
              </a:rPr>
              <a:t>Cotton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785"/>
              </a:spcBef>
              <a:buClr>
                <a:srgbClr val="202020"/>
              </a:buClr>
              <a:buFont typeface="Arial"/>
              <a:buChar char="●"/>
            </a:pPr>
            <a:endParaRPr sz="240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spcBef>
                <a:spcPts val="5"/>
              </a:spcBef>
              <a:buClr>
                <a:srgbClr val="202020"/>
              </a:buClr>
              <a:buSzPct val="75000"/>
              <a:buChar char="●"/>
              <a:tabLst>
                <a:tab pos="354965" algn="l"/>
              </a:tabLst>
            </a:pPr>
            <a:r>
              <a:rPr dirty="0" sz="2400" spc="-25">
                <a:solidFill>
                  <a:srgbClr val="585858"/>
                </a:solidFill>
                <a:latin typeface="Arial"/>
                <a:cs typeface="Arial"/>
              </a:rPr>
              <a:t>CDC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458878" rIns="0" bIns="0" rtlCol="0" vert="horz">
            <a:spAutoFit/>
          </a:bodyPr>
          <a:lstStyle/>
          <a:p>
            <a:pPr marL="17780">
              <a:lnSpc>
                <a:spcPct val="100000"/>
              </a:lnSpc>
              <a:spcBef>
                <a:spcPts val="95"/>
              </a:spcBef>
            </a:pPr>
            <a:r>
              <a:rPr dirty="0"/>
              <a:t>Dried</a:t>
            </a:r>
            <a:r>
              <a:rPr dirty="0" spc="-90"/>
              <a:t> </a:t>
            </a:r>
            <a:r>
              <a:rPr dirty="0"/>
              <a:t>Blood</a:t>
            </a:r>
            <a:r>
              <a:rPr dirty="0" spc="-85"/>
              <a:t> </a:t>
            </a:r>
            <a:r>
              <a:rPr dirty="0"/>
              <a:t>Spot</a:t>
            </a:r>
            <a:r>
              <a:rPr dirty="0" spc="-90"/>
              <a:t> </a:t>
            </a:r>
            <a:r>
              <a:rPr dirty="0" spc="-10"/>
              <a:t>Cards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58841" y="1856778"/>
            <a:ext cx="6797294" cy="4412509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7757668" y="353352"/>
            <a:ext cx="4434840" cy="6504940"/>
            <a:chOff x="7757668" y="353352"/>
            <a:chExt cx="4434840" cy="650494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999603" y="1453387"/>
              <a:ext cx="3473450" cy="150126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57668" y="353352"/>
              <a:ext cx="1676273" cy="125510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797286" y="2466085"/>
              <a:ext cx="1394714" cy="15240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928483" y="3131185"/>
              <a:ext cx="2758440" cy="192747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949053" y="4703648"/>
              <a:ext cx="2056510" cy="1404366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818120" y="4733170"/>
              <a:ext cx="1749298" cy="2124827"/>
            </a:xfrm>
            <a:prstGeom prst="rect">
              <a:avLst/>
            </a:prstGeom>
          </p:spPr>
        </p:pic>
      </p:grpSp>
      <p:sp>
        <p:nvSpPr>
          <p:cNvPr id="9" name="object 9" descr=""/>
          <p:cNvSpPr txBox="1"/>
          <p:nvPr/>
        </p:nvSpPr>
        <p:spPr>
          <a:xfrm>
            <a:off x="574040" y="1748603"/>
            <a:ext cx="6541134" cy="4660265"/>
          </a:xfrm>
          <a:prstGeom prst="rect">
            <a:avLst/>
          </a:prstGeom>
        </p:spPr>
        <p:txBody>
          <a:bodyPr wrap="square" lIns="0" tIns="83185" rIns="0" bIns="0" rtlCol="0" vert="horz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655"/>
              </a:spcBef>
              <a:buClr>
                <a:srgbClr val="202020"/>
              </a:buClr>
              <a:buSzPct val="75000"/>
              <a:buFont typeface="Arial"/>
              <a:buChar char="●"/>
              <a:tabLst>
                <a:tab pos="354965" algn="l"/>
              </a:tabLst>
            </a:pPr>
            <a:r>
              <a:rPr dirty="0" sz="2400">
                <a:solidFill>
                  <a:srgbClr val="585858"/>
                </a:solidFill>
                <a:latin typeface="Arial"/>
                <a:cs typeface="Arial"/>
              </a:rPr>
              <a:t>Clean</a:t>
            </a:r>
            <a:r>
              <a:rPr dirty="0" sz="2400" spc="-8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585858"/>
                </a:solidFill>
                <a:latin typeface="Arial"/>
                <a:cs typeface="Arial"/>
              </a:rPr>
              <a:t>participant’s</a:t>
            </a:r>
            <a:r>
              <a:rPr dirty="0" sz="2400" spc="-7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585858"/>
                </a:solidFill>
                <a:latin typeface="Arial"/>
                <a:cs typeface="Arial"/>
              </a:rPr>
              <a:t>finger</a:t>
            </a:r>
            <a:r>
              <a:rPr dirty="0" sz="2400" spc="-9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585858"/>
                </a:solidFill>
                <a:latin typeface="Arial"/>
                <a:cs typeface="Arial"/>
              </a:rPr>
              <a:t>with</a:t>
            </a:r>
            <a:r>
              <a:rPr dirty="0" sz="2400" spc="-6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585858"/>
                </a:solidFill>
                <a:latin typeface="Arial"/>
                <a:cs typeface="Arial"/>
              </a:rPr>
              <a:t>ispropyl</a:t>
            </a:r>
            <a:r>
              <a:rPr dirty="0" sz="2400" spc="-7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2400" spc="-10">
                <a:solidFill>
                  <a:srgbClr val="585858"/>
                </a:solidFill>
                <a:latin typeface="Arial"/>
                <a:cs typeface="Arial"/>
              </a:rPr>
              <a:t>alcohol</a:t>
            </a:r>
            <a:endParaRPr sz="240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spcBef>
                <a:spcPts val="555"/>
              </a:spcBef>
              <a:buClr>
                <a:srgbClr val="202020"/>
              </a:buClr>
              <a:buSzPct val="75000"/>
              <a:buChar char="●"/>
              <a:tabLst>
                <a:tab pos="354965" algn="l"/>
              </a:tabLst>
            </a:pPr>
            <a:r>
              <a:rPr dirty="0" sz="2400">
                <a:solidFill>
                  <a:srgbClr val="585858"/>
                </a:solidFill>
                <a:latin typeface="Arial"/>
                <a:cs typeface="Arial"/>
              </a:rPr>
              <a:t>Prick</a:t>
            </a:r>
            <a:r>
              <a:rPr dirty="0" sz="2400" spc="-7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585858"/>
                </a:solidFill>
                <a:latin typeface="Arial"/>
                <a:cs typeface="Arial"/>
              </a:rPr>
              <a:t>with</a:t>
            </a:r>
            <a:r>
              <a:rPr dirty="0" sz="2400" spc="-7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585858"/>
                </a:solidFill>
                <a:latin typeface="Arial"/>
                <a:cs typeface="Arial"/>
              </a:rPr>
              <a:t>sterile,</a:t>
            </a:r>
            <a:r>
              <a:rPr dirty="0" sz="2400" spc="-7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585858"/>
                </a:solidFill>
                <a:latin typeface="Arial"/>
                <a:cs typeface="Arial"/>
              </a:rPr>
              <a:t>disposable</a:t>
            </a:r>
            <a:r>
              <a:rPr dirty="0" sz="2400" spc="-3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2400" spc="-10">
                <a:solidFill>
                  <a:srgbClr val="585858"/>
                </a:solidFill>
                <a:latin typeface="Arial"/>
                <a:cs typeface="Arial"/>
              </a:rPr>
              <a:t>lancet</a:t>
            </a:r>
            <a:endParaRPr sz="240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spcBef>
                <a:spcPts val="540"/>
              </a:spcBef>
              <a:buClr>
                <a:srgbClr val="202020"/>
              </a:buClr>
              <a:buSzPct val="75000"/>
              <a:buChar char="●"/>
              <a:tabLst>
                <a:tab pos="354965" algn="l"/>
              </a:tabLst>
            </a:pPr>
            <a:r>
              <a:rPr dirty="0" sz="2400">
                <a:solidFill>
                  <a:srgbClr val="585858"/>
                </a:solidFill>
                <a:latin typeface="Arial"/>
                <a:cs typeface="Arial"/>
              </a:rPr>
              <a:t>Wipe</a:t>
            </a:r>
            <a:r>
              <a:rPr dirty="0" sz="2400" spc="-5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585858"/>
                </a:solidFill>
                <a:latin typeface="Arial"/>
                <a:cs typeface="Arial"/>
              </a:rPr>
              <a:t>first</a:t>
            </a:r>
            <a:r>
              <a:rPr dirty="0" sz="2400" spc="-4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585858"/>
                </a:solidFill>
                <a:latin typeface="Arial"/>
                <a:cs typeface="Arial"/>
              </a:rPr>
              <a:t>drop</a:t>
            </a:r>
            <a:r>
              <a:rPr dirty="0" sz="2400" spc="-5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585858"/>
                </a:solidFill>
                <a:latin typeface="Arial"/>
                <a:cs typeface="Arial"/>
              </a:rPr>
              <a:t>away</a:t>
            </a:r>
            <a:r>
              <a:rPr dirty="0" sz="2400" spc="-3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585858"/>
                </a:solidFill>
                <a:latin typeface="Arial"/>
                <a:cs typeface="Arial"/>
              </a:rPr>
              <a:t>with</a:t>
            </a:r>
            <a:r>
              <a:rPr dirty="0" sz="2400" spc="-5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2400" spc="-10">
                <a:solidFill>
                  <a:srgbClr val="585858"/>
                </a:solidFill>
                <a:latin typeface="Arial"/>
                <a:cs typeface="Arial"/>
              </a:rPr>
              <a:t>gauze</a:t>
            </a:r>
            <a:endParaRPr sz="240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spcBef>
                <a:spcPts val="540"/>
              </a:spcBef>
              <a:buClr>
                <a:srgbClr val="202020"/>
              </a:buClr>
              <a:buSzPct val="75000"/>
              <a:buChar char="●"/>
              <a:tabLst>
                <a:tab pos="354965" algn="l"/>
              </a:tabLst>
            </a:pPr>
            <a:r>
              <a:rPr dirty="0" sz="2400">
                <a:solidFill>
                  <a:srgbClr val="585858"/>
                </a:solidFill>
                <a:latin typeface="Arial"/>
                <a:cs typeface="Arial"/>
              </a:rPr>
              <a:t>Apply</a:t>
            </a:r>
            <a:r>
              <a:rPr dirty="0" sz="2400" spc="-6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585858"/>
                </a:solidFill>
                <a:latin typeface="Arial"/>
                <a:cs typeface="Arial"/>
              </a:rPr>
              <a:t>subsequent</a:t>
            </a:r>
            <a:r>
              <a:rPr dirty="0" sz="2400" spc="-5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585858"/>
                </a:solidFill>
                <a:latin typeface="Arial"/>
                <a:cs typeface="Arial"/>
              </a:rPr>
              <a:t>drop</a:t>
            </a:r>
            <a:r>
              <a:rPr dirty="0" sz="2400" spc="-7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585858"/>
                </a:solidFill>
                <a:latin typeface="Arial"/>
                <a:cs typeface="Arial"/>
              </a:rPr>
              <a:t>to</a:t>
            </a:r>
            <a:r>
              <a:rPr dirty="0" sz="2400" spc="-8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585858"/>
                </a:solidFill>
                <a:latin typeface="Arial"/>
                <a:cs typeface="Arial"/>
              </a:rPr>
              <a:t>filter</a:t>
            </a:r>
            <a:r>
              <a:rPr dirty="0" sz="2400" spc="-7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2400" spc="-10">
                <a:solidFill>
                  <a:srgbClr val="585858"/>
                </a:solidFill>
                <a:latin typeface="Arial"/>
                <a:cs typeface="Arial"/>
              </a:rPr>
              <a:t>paper</a:t>
            </a:r>
            <a:endParaRPr sz="240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spcBef>
                <a:spcPts val="555"/>
              </a:spcBef>
              <a:buClr>
                <a:srgbClr val="202020"/>
              </a:buClr>
              <a:buSzPct val="75000"/>
              <a:buChar char="●"/>
              <a:tabLst>
                <a:tab pos="354965" algn="l"/>
              </a:tabLst>
            </a:pPr>
            <a:r>
              <a:rPr dirty="0" sz="2400">
                <a:solidFill>
                  <a:srgbClr val="585858"/>
                </a:solidFill>
                <a:latin typeface="Arial"/>
                <a:cs typeface="Arial"/>
              </a:rPr>
              <a:t>Let</a:t>
            </a:r>
            <a:r>
              <a:rPr dirty="0" sz="2400" spc="-3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585858"/>
                </a:solidFill>
                <a:latin typeface="Arial"/>
                <a:cs typeface="Arial"/>
              </a:rPr>
              <a:t>sample</a:t>
            </a:r>
            <a:r>
              <a:rPr dirty="0" sz="2400" spc="-2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585858"/>
                </a:solidFill>
                <a:latin typeface="Arial"/>
                <a:cs typeface="Arial"/>
              </a:rPr>
              <a:t>dry</a:t>
            </a:r>
            <a:r>
              <a:rPr dirty="0" sz="2400" spc="-3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585858"/>
                </a:solidFill>
                <a:latin typeface="Arial"/>
                <a:cs typeface="Arial"/>
              </a:rPr>
              <a:t>4</a:t>
            </a:r>
            <a:r>
              <a:rPr dirty="0" sz="2400" spc="-3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585858"/>
                </a:solidFill>
                <a:latin typeface="Arial"/>
                <a:cs typeface="Arial"/>
              </a:rPr>
              <a:t>-</a:t>
            </a:r>
            <a:r>
              <a:rPr dirty="0" sz="2400" spc="-3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585858"/>
                </a:solidFill>
                <a:latin typeface="Arial"/>
                <a:cs typeface="Arial"/>
              </a:rPr>
              <a:t>48</a:t>
            </a:r>
            <a:r>
              <a:rPr dirty="0" sz="2400" spc="-2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2400" spc="-10">
                <a:solidFill>
                  <a:srgbClr val="585858"/>
                </a:solidFill>
                <a:latin typeface="Arial"/>
                <a:cs typeface="Arial"/>
              </a:rPr>
              <a:t>hours</a:t>
            </a:r>
            <a:endParaRPr sz="2400">
              <a:latin typeface="Arial"/>
              <a:cs typeface="Arial"/>
            </a:endParaRPr>
          </a:p>
          <a:p>
            <a:pPr marL="355600" marR="92710" indent="-342900">
              <a:lnSpc>
                <a:spcPct val="105000"/>
              </a:lnSpc>
              <a:spcBef>
                <a:spcPts val="395"/>
              </a:spcBef>
              <a:buClr>
                <a:srgbClr val="202020"/>
              </a:buClr>
              <a:buSzPct val="75000"/>
              <a:buChar char="●"/>
              <a:tabLst>
                <a:tab pos="355600" algn="l"/>
              </a:tabLst>
            </a:pPr>
            <a:r>
              <a:rPr dirty="0" sz="2400">
                <a:solidFill>
                  <a:srgbClr val="585858"/>
                </a:solidFill>
                <a:latin typeface="Arial"/>
                <a:cs typeface="Arial"/>
              </a:rPr>
              <a:t>Store</a:t>
            </a:r>
            <a:r>
              <a:rPr dirty="0" sz="2400" spc="-9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585858"/>
                </a:solidFill>
                <a:latin typeface="Arial"/>
                <a:cs typeface="Arial"/>
              </a:rPr>
              <a:t>with</a:t>
            </a:r>
            <a:r>
              <a:rPr dirty="0" sz="2400" spc="-8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585858"/>
                </a:solidFill>
                <a:latin typeface="Arial"/>
                <a:cs typeface="Arial"/>
              </a:rPr>
              <a:t>desiccant</a:t>
            </a:r>
            <a:r>
              <a:rPr dirty="0" sz="2400" spc="-7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585858"/>
                </a:solidFill>
                <a:latin typeface="Arial"/>
                <a:cs typeface="Arial"/>
              </a:rPr>
              <a:t>in</a:t>
            </a:r>
            <a:r>
              <a:rPr dirty="0" sz="2400" spc="-10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585858"/>
                </a:solidFill>
                <a:latin typeface="Arial"/>
                <a:cs typeface="Arial"/>
              </a:rPr>
              <a:t>resealable</a:t>
            </a:r>
            <a:r>
              <a:rPr dirty="0" sz="2400" spc="-5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585858"/>
                </a:solidFill>
                <a:latin typeface="Arial"/>
                <a:cs typeface="Arial"/>
              </a:rPr>
              <a:t>plastic</a:t>
            </a:r>
            <a:r>
              <a:rPr dirty="0" sz="2400" spc="-8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2400" spc="-25">
                <a:solidFill>
                  <a:srgbClr val="585858"/>
                </a:solidFill>
                <a:latin typeface="Arial"/>
                <a:cs typeface="Arial"/>
              </a:rPr>
              <a:t>bag </a:t>
            </a:r>
            <a:r>
              <a:rPr dirty="0" sz="2400">
                <a:solidFill>
                  <a:srgbClr val="585858"/>
                </a:solidFill>
                <a:latin typeface="Arial"/>
                <a:cs typeface="Arial"/>
              </a:rPr>
              <a:t>or</a:t>
            </a:r>
            <a:r>
              <a:rPr dirty="0" sz="2400" spc="-2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2400" spc="-10">
                <a:solidFill>
                  <a:srgbClr val="585858"/>
                </a:solidFill>
                <a:latin typeface="Arial"/>
                <a:cs typeface="Arial"/>
              </a:rPr>
              <a:t>container</a:t>
            </a:r>
            <a:endParaRPr sz="2400">
              <a:latin typeface="Arial"/>
              <a:cs typeface="Arial"/>
            </a:endParaRPr>
          </a:p>
          <a:p>
            <a:pPr marL="355600" marR="194310" indent="-342900">
              <a:lnSpc>
                <a:spcPct val="105100"/>
              </a:lnSpc>
              <a:spcBef>
                <a:spcPts val="395"/>
              </a:spcBef>
              <a:buClr>
                <a:srgbClr val="202020"/>
              </a:buClr>
              <a:buSzPct val="75000"/>
              <a:buChar char="●"/>
              <a:tabLst>
                <a:tab pos="355600" algn="l"/>
              </a:tabLst>
            </a:pPr>
            <a:r>
              <a:rPr dirty="0" sz="2400">
                <a:solidFill>
                  <a:srgbClr val="585858"/>
                </a:solidFill>
                <a:latin typeface="Arial"/>
                <a:cs typeface="Arial"/>
              </a:rPr>
              <a:t>Can</a:t>
            </a:r>
            <a:r>
              <a:rPr dirty="0" sz="2400" spc="-8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585858"/>
                </a:solidFill>
                <a:latin typeface="Arial"/>
                <a:cs typeface="Arial"/>
              </a:rPr>
              <a:t>be</a:t>
            </a:r>
            <a:r>
              <a:rPr dirty="0" sz="2400" spc="-8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585858"/>
                </a:solidFill>
                <a:latin typeface="Arial"/>
                <a:cs typeface="Arial"/>
              </a:rPr>
              <a:t>shipped</a:t>
            </a:r>
            <a:r>
              <a:rPr dirty="0" sz="2400" spc="-7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585858"/>
                </a:solidFill>
                <a:latin typeface="Arial"/>
                <a:cs typeface="Arial"/>
              </a:rPr>
              <a:t>domestically</a:t>
            </a:r>
            <a:r>
              <a:rPr dirty="0" sz="2400" spc="-6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585858"/>
                </a:solidFill>
                <a:latin typeface="Arial"/>
                <a:cs typeface="Arial"/>
              </a:rPr>
              <a:t>without</a:t>
            </a:r>
            <a:r>
              <a:rPr dirty="0" sz="2400" spc="-8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2400" spc="-10">
                <a:solidFill>
                  <a:srgbClr val="585858"/>
                </a:solidFill>
                <a:latin typeface="Arial"/>
                <a:cs typeface="Arial"/>
              </a:rPr>
              <a:t>special </a:t>
            </a:r>
            <a:r>
              <a:rPr dirty="0" sz="2400">
                <a:solidFill>
                  <a:srgbClr val="585858"/>
                </a:solidFill>
                <a:latin typeface="Arial"/>
                <a:cs typeface="Arial"/>
              </a:rPr>
              <a:t>packaging</a:t>
            </a:r>
            <a:r>
              <a:rPr dirty="0" sz="2400" spc="-6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585858"/>
                </a:solidFill>
                <a:latin typeface="Arial"/>
                <a:cs typeface="Arial"/>
              </a:rPr>
              <a:t>or</a:t>
            </a:r>
            <a:r>
              <a:rPr dirty="0" sz="2400" spc="-9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2400" spc="-10">
                <a:solidFill>
                  <a:srgbClr val="585858"/>
                </a:solidFill>
                <a:latin typeface="Arial"/>
                <a:cs typeface="Arial"/>
              </a:rPr>
              <a:t>permitting</a:t>
            </a:r>
            <a:endParaRPr sz="2400">
              <a:latin typeface="Arial"/>
              <a:cs typeface="Arial"/>
            </a:endParaRPr>
          </a:p>
          <a:p>
            <a:pPr marL="355600" marR="500380" indent="-342900">
              <a:lnSpc>
                <a:spcPct val="105000"/>
              </a:lnSpc>
              <a:spcBef>
                <a:spcPts val="405"/>
              </a:spcBef>
              <a:buClr>
                <a:srgbClr val="202020"/>
              </a:buClr>
              <a:buSzPct val="75000"/>
              <a:buChar char="●"/>
              <a:tabLst>
                <a:tab pos="355600" algn="l"/>
              </a:tabLst>
            </a:pPr>
            <a:r>
              <a:rPr dirty="0" sz="2400">
                <a:solidFill>
                  <a:srgbClr val="585858"/>
                </a:solidFill>
                <a:latin typeface="Arial"/>
                <a:cs typeface="Arial"/>
              </a:rPr>
              <a:t>Analysis</a:t>
            </a:r>
            <a:r>
              <a:rPr dirty="0" sz="2400" spc="-6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585858"/>
                </a:solidFill>
                <a:latin typeface="Arial"/>
                <a:cs typeface="Arial"/>
              </a:rPr>
              <a:t>are</a:t>
            </a:r>
            <a:r>
              <a:rPr dirty="0" sz="2400" spc="-8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585858"/>
                </a:solidFill>
                <a:latin typeface="Arial"/>
                <a:cs typeface="Arial"/>
              </a:rPr>
              <a:t>comparable</a:t>
            </a:r>
            <a:r>
              <a:rPr dirty="0" sz="2400" spc="-6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585858"/>
                </a:solidFill>
                <a:latin typeface="Arial"/>
                <a:cs typeface="Arial"/>
              </a:rPr>
              <a:t>to</a:t>
            </a:r>
            <a:r>
              <a:rPr dirty="0" sz="2400" spc="-8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2400" spc="-10">
                <a:solidFill>
                  <a:srgbClr val="585858"/>
                </a:solidFill>
                <a:latin typeface="Arial"/>
                <a:cs typeface="Arial"/>
              </a:rPr>
              <a:t>plasma/serum </a:t>
            </a:r>
            <a:r>
              <a:rPr dirty="0" sz="2400">
                <a:solidFill>
                  <a:srgbClr val="585858"/>
                </a:solidFill>
                <a:latin typeface="Arial"/>
                <a:cs typeface="Arial"/>
              </a:rPr>
              <a:t>protocols</a:t>
            </a:r>
            <a:r>
              <a:rPr dirty="0" sz="2400" spc="-5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585858"/>
                </a:solidFill>
                <a:latin typeface="Arial"/>
                <a:cs typeface="Arial"/>
              </a:rPr>
              <a:t>after</a:t>
            </a:r>
            <a:r>
              <a:rPr dirty="0" sz="2400" spc="-7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585858"/>
                </a:solidFill>
                <a:latin typeface="Arial"/>
                <a:cs typeface="Arial"/>
              </a:rPr>
              <a:t>bringing</a:t>
            </a:r>
            <a:r>
              <a:rPr dirty="0" sz="2400" spc="-2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585858"/>
                </a:solidFill>
                <a:latin typeface="Arial"/>
                <a:cs typeface="Arial"/>
              </a:rPr>
              <a:t>it</a:t>
            </a:r>
            <a:r>
              <a:rPr dirty="0" sz="2400" spc="-6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585858"/>
                </a:solidFill>
                <a:latin typeface="Arial"/>
                <a:cs typeface="Arial"/>
              </a:rPr>
              <a:t>into</a:t>
            </a:r>
            <a:r>
              <a:rPr dirty="0" sz="2400" spc="-5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2400" spc="-10">
                <a:solidFill>
                  <a:srgbClr val="585858"/>
                </a:solidFill>
                <a:latin typeface="Arial"/>
                <a:cs typeface="Arial"/>
              </a:rPr>
              <a:t>solution</a:t>
            </a:r>
            <a:endParaRPr sz="2400">
              <a:latin typeface="Arial"/>
              <a:cs typeface="Arial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458878" rIns="0" bIns="0" rtlCol="0" vert="horz">
            <a:spAutoFit/>
          </a:bodyPr>
          <a:lstStyle/>
          <a:p>
            <a:pPr marL="17780">
              <a:lnSpc>
                <a:spcPct val="100000"/>
              </a:lnSpc>
              <a:spcBef>
                <a:spcPts val="95"/>
              </a:spcBef>
            </a:pPr>
            <a:r>
              <a:rPr dirty="0"/>
              <a:t>DBS</a:t>
            </a:r>
            <a:r>
              <a:rPr dirty="0" spc="-85"/>
              <a:t> </a:t>
            </a:r>
            <a:r>
              <a:rPr dirty="0" spc="-10"/>
              <a:t>Procedure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574040" y="1846529"/>
            <a:ext cx="10379710" cy="175641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00"/>
              </a:spcBef>
              <a:buClr>
                <a:srgbClr val="202020"/>
              </a:buClr>
              <a:buSzPct val="75000"/>
              <a:buFont typeface="Arial"/>
              <a:buChar char="●"/>
              <a:tabLst>
                <a:tab pos="354965" algn="l"/>
              </a:tabLst>
            </a:pPr>
            <a:r>
              <a:rPr dirty="0" sz="2400">
                <a:solidFill>
                  <a:srgbClr val="585858"/>
                </a:solidFill>
                <a:latin typeface="Arial"/>
                <a:cs typeface="Arial"/>
              </a:rPr>
              <a:t>Do</a:t>
            </a:r>
            <a:r>
              <a:rPr dirty="0" sz="2400" spc="-4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585858"/>
                </a:solidFill>
                <a:latin typeface="Arial"/>
                <a:cs typeface="Arial"/>
              </a:rPr>
              <a:t>not</a:t>
            </a:r>
            <a:r>
              <a:rPr dirty="0" sz="2400" spc="-3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585858"/>
                </a:solidFill>
                <a:latin typeface="Arial"/>
                <a:cs typeface="Arial"/>
              </a:rPr>
              <a:t>blot</a:t>
            </a:r>
            <a:r>
              <a:rPr dirty="0" sz="2400" spc="-3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585858"/>
                </a:solidFill>
                <a:latin typeface="Arial"/>
                <a:cs typeface="Arial"/>
              </a:rPr>
              <a:t>or</a:t>
            </a:r>
            <a:r>
              <a:rPr dirty="0" sz="2400" spc="-4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585858"/>
                </a:solidFill>
                <a:latin typeface="Arial"/>
                <a:cs typeface="Arial"/>
              </a:rPr>
              <a:t>smear</a:t>
            </a:r>
            <a:r>
              <a:rPr dirty="0" sz="2400" spc="-3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585858"/>
                </a:solidFill>
                <a:latin typeface="Arial"/>
                <a:cs typeface="Arial"/>
              </a:rPr>
              <a:t>blood</a:t>
            </a:r>
            <a:r>
              <a:rPr dirty="0" sz="2400" spc="-1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585858"/>
                </a:solidFill>
                <a:latin typeface="Arial"/>
                <a:cs typeface="Arial"/>
              </a:rPr>
              <a:t>on</a:t>
            </a:r>
            <a:r>
              <a:rPr dirty="0" sz="2400" spc="-4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2400" spc="-10">
                <a:solidFill>
                  <a:srgbClr val="585858"/>
                </a:solidFill>
                <a:latin typeface="Arial"/>
                <a:cs typeface="Arial"/>
              </a:rPr>
              <a:t>paper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360"/>
              </a:spcBef>
              <a:buClr>
                <a:srgbClr val="202020"/>
              </a:buClr>
              <a:buFont typeface="Arial"/>
              <a:buChar char="●"/>
            </a:pPr>
            <a:endParaRPr sz="2400">
              <a:latin typeface="Arial"/>
              <a:cs typeface="Arial"/>
            </a:endParaRPr>
          </a:p>
          <a:p>
            <a:pPr marL="355600" marR="5080" indent="-342900">
              <a:lnSpc>
                <a:spcPct val="114999"/>
              </a:lnSpc>
              <a:buClr>
                <a:srgbClr val="202020"/>
              </a:buClr>
              <a:buSzPct val="75000"/>
              <a:buChar char="●"/>
              <a:tabLst>
                <a:tab pos="355600" algn="l"/>
              </a:tabLst>
            </a:pPr>
            <a:r>
              <a:rPr dirty="0" sz="2400">
                <a:solidFill>
                  <a:srgbClr val="585858"/>
                </a:solidFill>
                <a:latin typeface="Arial"/>
                <a:cs typeface="Arial"/>
              </a:rPr>
              <a:t>Allow</a:t>
            </a:r>
            <a:r>
              <a:rPr dirty="0" sz="2400" spc="-3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585858"/>
                </a:solidFill>
                <a:latin typeface="Arial"/>
                <a:cs typeface="Arial"/>
              </a:rPr>
              <a:t>a</a:t>
            </a:r>
            <a:r>
              <a:rPr dirty="0" sz="2400" spc="-4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585858"/>
                </a:solidFill>
                <a:latin typeface="Arial"/>
                <a:cs typeface="Arial"/>
              </a:rPr>
              <a:t>drop</a:t>
            </a:r>
            <a:r>
              <a:rPr dirty="0" sz="2400" spc="-4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585858"/>
                </a:solidFill>
                <a:latin typeface="Arial"/>
                <a:cs typeface="Arial"/>
              </a:rPr>
              <a:t>of</a:t>
            </a:r>
            <a:r>
              <a:rPr dirty="0" sz="2400" spc="-4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585858"/>
                </a:solidFill>
                <a:latin typeface="Arial"/>
                <a:cs typeface="Arial"/>
              </a:rPr>
              <a:t>blood</a:t>
            </a:r>
            <a:r>
              <a:rPr dirty="0" sz="2400" spc="-2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585858"/>
                </a:solidFill>
                <a:latin typeface="Arial"/>
                <a:cs typeface="Arial"/>
              </a:rPr>
              <a:t>to</a:t>
            </a:r>
            <a:r>
              <a:rPr dirty="0" sz="2400" spc="-4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585858"/>
                </a:solidFill>
                <a:latin typeface="Arial"/>
                <a:cs typeface="Arial"/>
              </a:rPr>
              <a:t>form</a:t>
            </a:r>
            <a:r>
              <a:rPr dirty="0" sz="2400" spc="-6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585858"/>
                </a:solidFill>
                <a:latin typeface="Arial"/>
                <a:cs typeface="Arial"/>
              </a:rPr>
              <a:t>on</a:t>
            </a:r>
            <a:r>
              <a:rPr dirty="0" sz="2400" spc="-4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585858"/>
                </a:solidFill>
                <a:latin typeface="Arial"/>
                <a:cs typeface="Arial"/>
              </a:rPr>
              <a:t>the</a:t>
            </a:r>
            <a:r>
              <a:rPr dirty="0" sz="2400" spc="-4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585858"/>
                </a:solidFill>
                <a:latin typeface="Arial"/>
                <a:cs typeface="Arial"/>
              </a:rPr>
              <a:t>finger</a:t>
            </a:r>
            <a:r>
              <a:rPr dirty="0" sz="2400" spc="-5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585858"/>
                </a:solidFill>
                <a:latin typeface="Arial"/>
                <a:cs typeface="Arial"/>
              </a:rPr>
              <a:t>then</a:t>
            </a:r>
            <a:r>
              <a:rPr dirty="0" sz="2400" spc="-5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585858"/>
                </a:solidFill>
                <a:latin typeface="Arial"/>
                <a:cs typeface="Arial"/>
              </a:rPr>
              <a:t>absorb</a:t>
            </a:r>
            <a:r>
              <a:rPr dirty="0" sz="2400" spc="-4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585858"/>
                </a:solidFill>
                <a:latin typeface="Arial"/>
                <a:cs typeface="Arial"/>
              </a:rPr>
              <a:t>with</a:t>
            </a:r>
            <a:r>
              <a:rPr dirty="0" sz="2400" spc="-3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585858"/>
                </a:solidFill>
                <a:latin typeface="Arial"/>
                <a:cs typeface="Arial"/>
              </a:rPr>
              <a:t>the</a:t>
            </a:r>
            <a:r>
              <a:rPr dirty="0" sz="2400" spc="-4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585858"/>
                </a:solidFill>
                <a:latin typeface="Arial"/>
                <a:cs typeface="Arial"/>
              </a:rPr>
              <a:t>filter</a:t>
            </a:r>
            <a:r>
              <a:rPr dirty="0" sz="2400" spc="-4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2400" spc="-10">
                <a:solidFill>
                  <a:srgbClr val="585858"/>
                </a:solidFill>
                <a:latin typeface="Arial"/>
                <a:cs typeface="Arial"/>
              </a:rPr>
              <a:t>paper </a:t>
            </a:r>
            <a:r>
              <a:rPr dirty="0" sz="2400">
                <a:solidFill>
                  <a:srgbClr val="585858"/>
                </a:solidFill>
                <a:latin typeface="Arial"/>
                <a:cs typeface="Arial"/>
              </a:rPr>
              <a:t>without</a:t>
            </a:r>
            <a:r>
              <a:rPr dirty="0" sz="2400" spc="-4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585858"/>
                </a:solidFill>
                <a:latin typeface="Arial"/>
                <a:cs typeface="Arial"/>
              </a:rPr>
              <a:t>direct</a:t>
            </a:r>
            <a:r>
              <a:rPr dirty="0" sz="2400" spc="-5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585858"/>
                </a:solidFill>
                <a:latin typeface="Arial"/>
                <a:cs typeface="Arial"/>
              </a:rPr>
              <a:t>contact</a:t>
            </a:r>
            <a:r>
              <a:rPr dirty="0" sz="2400" spc="-5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585858"/>
                </a:solidFill>
                <a:latin typeface="Arial"/>
                <a:cs typeface="Arial"/>
              </a:rPr>
              <a:t>between</a:t>
            </a:r>
            <a:r>
              <a:rPr dirty="0" sz="2400" spc="-4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585858"/>
                </a:solidFill>
                <a:latin typeface="Arial"/>
                <a:cs typeface="Arial"/>
              </a:rPr>
              <a:t>finger</a:t>
            </a:r>
            <a:r>
              <a:rPr dirty="0" sz="2400" spc="-5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585858"/>
                </a:solidFill>
                <a:latin typeface="Arial"/>
                <a:cs typeface="Arial"/>
              </a:rPr>
              <a:t>and</a:t>
            </a:r>
            <a:r>
              <a:rPr dirty="0" sz="2400" spc="-5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2400" spc="-10">
                <a:solidFill>
                  <a:srgbClr val="585858"/>
                </a:solidFill>
                <a:latin typeface="Arial"/>
                <a:cs typeface="Arial"/>
              </a:rPr>
              <a:t>paper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458878" rIns="0" bIns="0" rtlCol="0" vert="horz">
            <a:spAutoFit/>
          </a:bodyPr>
          <a:lstStyle/>
          <a:p>
            <a:pPr marL="17780">
              <a:lnSpc>
                <a:spcPct val="100000"/>
              </a:lnSpc>
              <a:spcBef>
                <a:spcPts val="95"/>
              </a:spcBef>
            </a:pPr>
            <a:r>
              <a:rPr dirty="0"/>
              <a:t>DBS</a:t>
            </a:r>
            <a:r>
              <a:rPr dirty="0" spc="-85"/>
              <a:t> </a:t>
            </a:r>
            <a:r>
              <a:rPr dirty="0" spc="-10"/>
              <a:t>Procedure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3618" y="3726432"/>
            <a:ext cx="3992879" cy="3131565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311394" y="3807396"/>
            <a:ext cx="6188963" cy="2828925"/>
          </a:xfrm>
          <a:prstGeom prst="rect">
            <a:avLst/>
          </a:prstGeom>
        </p:spPr>
      </p:pic>
      <p:sp>
        <p:nvSpPr>
          <p:cNvPr id="6" name="object 6" descr=""/>
          <p:cNvSpPr txBox="1"/>
          <p:nvPr/>
        </p:nvSpPr>
        <p:spPr>
          <a:xfrm>
            <a:off x="8145018" y="755650"/>
            <a:ext cx="106489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Arial"/>
                <a:cs typeface="Arial"/>
              </a:rPr>
              <a:t>In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Cornell: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8106918" y="1029665"/>
            <a:ext cx="3117850" cy="11239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37185" indent="-286385">
              <a:lnSpc>
                <a:spcPct val="100000"/>
              </a:lnSpc>
              <a:spcBef>
                <a:spcPts val="100"/>
              </a:spcBef>
              <a:buChar char="•"/>
              <a:tabLst>
                <a:tab pos="337185" algn="l"/>
              </a:tabLst>
            </a:pPr>
            <a:r>
              <a:rPr dirty="0" sz="1800">
                <a:latin typeface="Arial"/>
                <a:cs typeface="Arial"/>
              </a:rPr>
              <a:t>HMRU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MVR-</a:t>
            </a:r>
            <a:r>
              <a:rPr dirty="0" sz="1800">
                <a:latin typeface="Arial"/>
                <a:cs typeface="Arial"/>
              </a:rPr>
              <a:t>West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2</a:t>
            </a:r>
            <a:r>
              <a:rPr dirty="0" baseline="25462" sz="1800">
                <a:latin typeface="Arial"/>
                <a:cs typeface="Arial"/>
              </a:rPr>
              <a:t>nd</a:t>
            </a:r>
            <a:r>
              <a:rPr dirty="0" baseline="25462" sz="1800" spc="202">
                <a:latin typeface="Arial"/>
                <a:cs typeface="Arial"/>
              </a:rPr>
              <a:t> </a:t>
            </a:r>
            <a:r>
              <a:rPr dirty="0" sz="1800" spc="-20">
                <a:latin typeface="Arial"/>
                <a:cs typeface="Arial"/>
              </a:rPr>
              <a:t>floor</a:t>
            </a:r>
            <a:endParaRPr sz="1800">
              <a:latin typeface="Arial"/>
              <a:cs typeface="Arial"/>
            </a:endParaRPr>
          </a:p>
          <a:p>
            <a:pPr marL="337185">
              <a:lnSpc>
                <a:spcPct val="100000"/>
              </a:lnSpc>
              <a:spcBef>
                <a:spcPts val="5"/>
              </a:spcBef>
            </a:pPr>
            <a:r>
              <a:rPr dirty="0" sz="1800">
                <a:latin typeface="Arial"/>
                <a:cs typeface="Arial"/>
              </a:rPr>
              <a:t>performs</a:t>
            </a:r>
            <a:r>
              <a:rPr dirty="0" sz="1800" spc="-70">
                <a:latin typeface="Arial"/>
                <a:cs typeface="Arial"/>
              </a:rPr>
              <a:t> </a:t>
            </a:r>
            <a:r>
              <a:rPr dirty="0" sz="1800" spc="-25">
                <a:latin typeface="Arial"/>
                <a:cs typeface="Arial"/>
              </a:rPr>
              <a:t>DBS</a:t>
            </a:r>
            <a:endParaRPr sz="1800">
              <a:latin typeface="Arial"/>
              <a:cs typeface="Arial"/>
            </a:endParaRPr>
          </a:p>
          <a:p>
            <a:pPr marL="337185" marR="105410" indent="-287020">
              <a:lnSpc>
                <a:spcPct val="100000"/>
              </a:lnSpc>
              <a:buChar char="•"/>
              <a:tabLst>
                <a:tab pos="337185" algn="l"/>
              </a:tabLst>
            </a:pPr>
            <a:r>
              <a:rPr dirty="0" sz="1800">
                <a:latin typeface="Arial"/>
                <a:cs typeface="Arial"/>
              </a:rPr>
              <a:t>Life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Science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Lab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HEB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 spc="-25">
                <a:latin typeface="Arial"/>
                <a:cs typeface="Arial"/>
              </a:rPr>
              <a:t>207 </a:t>
            </a:r>
            <a:r>
              <a:rPr dirty="0" sz="1800" spc="-10">
                <a:latin typeface="Arial"/>
                <a:cs typeface="Arial"/>
              </a:rPr>
              <a:t>Freezer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3048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24967" y="639902"/>
            <a:ext cx="4780915" cy="58928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Who’s</a:t>
            </a:r>
            <a:r>
              <a:rPr dirty="0" spc="-145"/>
              <a:t> </a:t>
            </a:r>
            <a:r>
              <a:rPr dirty="0"/>
              <a:t>teaching</a:t>
            </a:r>
            <a:r>
              <a:rPr dirty="0" spc="-125"/>
              <a:t> </a:t>
            </a:r>
            <a:r>
              <a:rPr dirty="0" spc="-10"/>
              <a:t>today?</a:t>
            </a:r>
          </a:p>
        </p:txBody>
      </p:sp>
      <p:sp>
        <p:nvSpPr>
          <p:cNvPr id="4" name="object 4" descr=""/>
          <p:cNvSpPr txBox="1"/>
          <p:nvPr/>
        </p:nvSpPr>
        <p:spPr>
          <a:xfrm>
            <a:off x="601167" y="1626488"/>
            <a:ext cx="5095875" cy="401891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93065" indent="-380365">
              <a:lnSpc>
                <a:spcPct val="100000"/>
              </a:lnSpc>
              <a:spcBef>
                <a:spcPts val="105"/>
              </a:spcBef>
              <a:buSzPct val="141176"/>
              <a:buChar char="●"/>
              <a:tabLst>
                <a:tab pos="393065" algn="l"/>
              </a:tabLst>
            </a:pPr>
            <a:r>
              <a:rPr dirty="0" sz="1700">
                <a:solidFill>
                  <a:srgbClr val="585858"/>
                </a:solidFill>
                <a:latin typeface="Arial"/>
                <a:cs typeface="Arial"/>
              </a:rPr>
              <a:t>Samantha</a:t>
            </a:r>
            <a:r>
              <a:rPr dirty="0" sz="1700" spc="-6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585858"/>
                </a:solidFill>
                <a:latin typeface="Arial"/>
                <a:cs typeface="Arial"/>
              </a:rPr>
              <a:t>De</a:t>
            </a:r>
            <a:r>
              <a:rPr dirty="0" sz="1700" spc="-6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585858"/>
                </a:solidFill>
                <a:latin typeface="Arial"/>
                <a:cs typeface="Arial"/>
              </a:rPr>
              <a:t>Leon,</a:t>
            </a:r>
            <a:r>
              <a:rPr dirty="0" sz="1700" spc="-3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700" spc="-25">
                <a:solidFill>
                  <a:srgbClr val="585858"/>
                </a:solidFill>
                <a:latin typeface="Arial"/>
                <a:cs typeface="Arial"/>
              </a:rPr>
              <a:t>MD</a:t>
            </a:r>
            <a:endParaRPr sz="17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80"/>
              </a:spcBef>
              <a:buClr>
                <a:srgbClr val="585858"/>
              </a:buClr>
              <a:buFont typeface="Arial"/>
              <a:buChar char="●"/>
            </a:pPr>
            <a:endParaRPr sz="1700">
              <a:latin typeface="Arial"/>
              <a:cs typeface="Arial"/>
            </a:endParaRPr>
          </a:p>
          <a:p>
            <a:pPr marL="393065" indent="-380365">
              <a:lnSpc>
                <a:spcPct val="100000"/>
              </a:lnSpc>
              <a:buSzPct val="141176"/>
              <a:buChar char="●"/>
              <a:tabLst>
                <a:tab pos="393065" algn="l"/>
              </a:tabLst>
            </a:pPr>
            <a:r>
              <a:rPr dirty="0" sz="1700" spc="-10">
                <a:solidFill>
                  <a:srgbClr val="585858"/>
                </a:solidFill>
                <a:latin typeface="Arial"/>
                <a:cs typeface="Arial"/>
              </a:rPr>
              <a:t>Panamanian/Argentinian</a:t>
            </a:r>
            <a:endParaRPr sz="17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80"/>
              </a:spcBef>
              <a:buClr>
                <a:srgbClr val="585858"/>
              </a:buClr>
              <a:buFont typeface="Arial"/>
              <a:buChar char="●"/>
            </a:pPr>
            <a:endParaRPr sz="1700">
              <a:latin typeface="Arial"/>
              <a:cs typeface="Arial"/>
            </a:endParaRPr>
          </a:p>
          <a:p>
            <a:pPr marL="393065" indent="-380365">
              <a:lnSpc>
                <a:spcPct val="100000"/>
              </a:lnSpc>
              <a:buSzPct val="141176"/>
              <a:buChar char="●"/>
              <a:tabLst>
                <a:tab pos="393065" algn="l"/>
              </a:tabLst>
            </a:pPr>
            <a:r>
              <a:rPr dirty="0" sz="1700">
                <a:solidFill>
                  <a:srgbClr val="585858"/>
                </a:solidFill>
                <a:latin typeface="Arial"/>
                <a:cs typeface="Arial"/>
              </a:rPr>
              <a:t>In</a:t>
            </a:r>
            <a:r>
              <a:rPr dirty="0" sz="1700" spc="-2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585858"/>
                </a:solidFill>
                <a:latin typeface="Arial"/>
                <a:cs typeface="Arial"/>
              </a:rPr>
              <a:t>Cornell</a:t>
            </a:r>
            <a:r>
              <a:rPr dirty="0" sz="1700" spc="-3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585858"/>
                </a:solidFill>
                <a:latin typeface="Arial"/>
                <a:cs typeface="Arial"/>
              </a:rPr>
              <a:t>University</a:t>
            </a:r>
            <a:r>
              <a:rPr dirty="0" sz="1700" spc="-5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585858"/>
                </a:solidFill>
                <a:latin typeface="Arial"/>
                <a:cs typeface="Arial"/>
              </a:rPr>
              <a:t>since</a:t>
            </a:r>
            <a:r>
              <a:rPr dirty="0" sz="1700" spc="-20">
                <a:solidFill>
                  <a:srgbClr val="585858"/>
                </a:solidFill>
                <a:latin typeface="Arial"/>
                <a:cs typeface="Arial"/>
              </a:rPr>
              <a:t> 2021</a:t>
            </a:r>
            <a:endParaRPr sz="17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230"/>
              </a:spcBef>
              <a:buClr>
                <a:srgbClr val="585858"/>
              </a:buClr>
              <a:buFont typeface="Arial"/>
              <a:buChar char="●"/>
            </a:pPr>
            <a:endParaRPr sz="1700">
              <a:latin typeface="Arial"/>
              <a:cs typeface="Arial"/>
            </a:endParaRPr>
          </a:p>
          <a:p>
            <a:pPr marL="393700" marR="437515" indent="-381000">
              <a:lnSpc>
                <a:spcPts val="1939"/>
              </a:lnSpc>
              <a:buSzPct val="141176"/>
              <a:buChar char="●"/>
              <a:tabLst>
                <a:tab pos="393700" algn="l"/>
              </a:tabLst>
            </a:pPr>
            <a:r>
              <a:rPr dirty="0" sz="1700">
                <a:solidFill>
                  <a:srgbClr val="585858"/>
                </a:solidFill>
                <a:latin typeface="Arial"/>
                <a:cs typeface="Arial"/>
              </a:rPr>
              <a:t>Pursuing</a:t>
            </a:r>
            <a:r>
              <a:rPr dirty="0" sz="1700" spc="-3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585858"/>
                </a:solidFill>
                <a:latin typeface="Arial"/>
                <a:cs typeface="Arial"/>
              </a:rPr>
              <a:t>a</a:t>
            </a:r>
            <a:r>
              <a:rPr dirty="0" sz="1700" spc="-3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585858"/>
                </a:solidFill>
                <a:latin typeface="Arial"/>
                <a:cs typeface="Arial"/>
              </a:rPr>
              <a:t>PhD</a:t>
            </a:r>
            <a:r>
              <a:rPr dirty="0" sz="1700" spc="-4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585858"/>
                </a:solidFill>
                <a:latin typeface="Arial"/>
                <a:cs typeface="Arial"/>
              </a:rPr>
              <a:t>in</a:t>
            </a:r>
            <a:r>
              <a:rPr dirty="0" sz="1700" spc="-3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585858"/>
                </a:solidFill>
                <a:latin typeface="Arial"/>
                <a:cs typeface="Arial"/>
              </a:rPr>
              <a:t>Human</a:t>
            </a:r>
            <a:r>
              <a:rPr dirty="0" sz="1700" spc="-3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585858"/>
                </a:solidFill>
                <a:latin typeface="Arial"/>
                <a:cs typeface="Arial"/>
              </a:rPr>
              <a:t>Development</a:t>
            </a:r>
            <a:r>
              <a:rPr dirty="0" sz="1700" spc="-4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700" spc="-25">
                <a:solidFill>
                  <a:srgbClr val="585858"/>
                </a:solidFill>
                <a:latin typeface="Arial"/>
                <a:cs typeface="Arial"/>
              </a:rPr>
              <a:t>and </a:t>
            </a:r>
            <a:r>
              <a:rPr dirty="0" sz="1700">
                <a:solidFill>
                  <a:srgbClr val="585858"/>
                </a:solidFill>
                <a:latin typeface="Arial"/>
                <a:cs typeface="Arial"/>
              </a:rPr>
              <a:t>Psychological</a:t>
            </a:r>
            <a:r>
              <a:rPr dirty="0" sz="1700" spc="-8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700" spc="-10">
                <a:solidFill>
                  <a:srgbClr val="585858"/>
                </a:solidFill>
                <a:latin typeface="Arial"/>
                <a:cs typeface="Arial"/>
              </a:rPr>
              <a:t>Sciences</a:t>
            </a:r>
            <a:endParaRPr sz="17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40"/>
              </a:spcBef>
              <a:buClr>
                <a:srgbClr val="585858"/>
              </a:buClr>
              <a:buFont typeface="Arial"/>
              <a:buChar char="●"/>
            </a:pPr>
            <a:endParaRPr sz="1700">
              <a:latin typeface="Arial"/>
              <a:cs typeface="Arial"/>
            </a:endParaRPr>
          </a:p>
          <a:p>
            <a:pPr marL="393065" indent="-380365">
              <a:lnSpc>
                <a:spcPts val="1985"/>
              </a:lnSpc>
              <a:buSzPct val="141176"/>
              <a:buChar char="●"/>
              <a:tabLst>
                <a:tab pos="393065" algn="l"/>
              </a:tabLst>
            </a:pPr>
            <a:r>
              <a:rPr dirty="0" sz="1700">
                <a:solidFill>
                  <a:srgbClr val="585858"/>
                </a:solidFill>
                <a:latin typeface="Arial"/>
                <a:cs typeface="Arial"/>
              </a:rPr>
              <a:t>I</a:t>
            </a:r>
            <a:r>
              <a:rPr dirty="0" sz="1700" spc="-3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585858"/>
                </a:solidFill>
                <a:latin typeface="Arial"/>
                <a:cs typeface="Arial"/>
              </a:rPr>
              <a:t>research</a:t>
            </a:r>
            <a:r>
              <a:rPr dirty="0" sz="1700" spc="-2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585858"/>
                </a:solidFill>
                <a:latin typeface="Arial"/>
                <a:cs typeface="Arial"/>
              </a:rPr>
              <a:t>Social</a:t>
            </a:r>
            <a:r>
              <a:rPr dirty="0" sz="1700" spc="-4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585858"/>
                </a:solidFill>
                <a:latin typeface="Arial"/>
                <a:cs typeface="Arial"/>
              </a:rPr>
              <a:t>Neuroscience</a:t>
            </a:r>
            <a:r>
              <a:rPr dirty="0" sz="1700" spc="-4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585858"/>
                </a:solidFill>
                <a:latin typeface="Arial"/>
                <a:cs typeface="Arial"/>
              </a:rPr>
              <a:t>and</a:t>
            </a:r>
            <a:r>
              <a:rPr dirty="0" sz="1700" spc="-2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585858"/>
                </a:solidFill>
                <a:latin typeface="Arial"/>
                <a:cs typeface="Arial"/>
              </a:rPr>
              <a:t>Health</a:t>
            </a:r>
            <a:r>
              <a:rPr dirty="0" sz="1700" spc="-3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585858"/>
                </a:solidFill>
                <a:latin typeface="Arial"/>
                <a:cs typeface="Arial"/>
              </a:rPr>
              <a:t>in</a:t>
            </a:r>
            <a:r>
              <a:rPr dirty="0" sz="1700" spc="-25">
                <a:solidFill>
                  <a:srgbClr val="585858"/>
                </a:solidFill>
                <a:latin typeface="Arial"/>
                <a:cs typeface="Arial"/>
              </a:rPr>
              <a:t> the</a:t>
            </a:r>
            <a:endParaRPr sz="1700">
              <a:latin typeface="Arial"/>
              <a:cs typeface="Arial"/>
            </a:endParaRPr>
          </a:p>
          <a:p>
            <a:pPr marL="393700">
              <a:lnSpc>
                <a:spcPts val="1985"/>
              </a:lnSpc>
            </a:pPr>
            <a:r>
              <a:rPr dirty="0" sz="1700">
                <a:solidFill>
                  <a:srgbClr val="585858"/>
                </a:solidFill>
                <a:latin typeface="Arial"/>
                <a:cs typeface="Arial"/>
              </a:rPr>
              <a:t>Life</a:t>
            </a:r>
            <a:r>
              <a:rPr dirty="0" sz="1700" spc="-1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585858"/>
                </a:solidFill>
                <a:latin typeface="Arial"/>
                <a:cs typeface="Arial"/>
              </a:rPr>
              <a:t>History</a:t>
            </a:r>
            <a:r>
              <a:rPr dirty="0" sz="1700" spc="-3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700" spc="-25">
                <a:solidFill>
                  <a:srgbClr val="585858"/>
                </a:solidFill>
                <a:latin typeface="Arial"/>
                <a:cs typeface="Arial"/>
              </a:rPr>
              <a:t>Lab</a:t>
            </a:r>
            <a:endParaRPr sz="17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80"/>
              </a:spcBef>
            </a:pPr>
            <a:endParaRPr sz="1700">
              <a:latin typeface="Arial"/>
              <a:cs typeface="Arial"/>
            </a:endParaRPr>
          </a:p>
          <a:p>
            <a:pPr marL="393065" indent="-380365">
              <a:lnSpc>
                <a:spcPct val="100000"/>
              </a:lnSpc>
              <a:buSzPct val="141176"/>
              <a:buChar char="●"/>
              <a:tabLst>
                <a:tab pos="393065" algn="l"/>
              </a:tabLst>
            </a:pPr>
            <a:r>
              <a:rPr dirty="0" sz="1700" spc="-10">
                <a:solidFill>
                  <a:srgbClr val="585858"/>
                </a:solidFill>
                <a:latin typeface="Arial"/>
                <a:cs typeface="Arial"/>
                <a:hlinkClick r:id="rId3"/>
              </a:rPr>
              <a:t>sd567@cornell.edu</a:t>
            </a:r>
            <a:endParaRPr sz="17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191250" y="1536598"/>
            <a:ext cx="5585078" cy="4555236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1016076" y="561068"/>
            <a:ext cx="9230995" cy="6043295"/>
            <a:chOff x="1016076" y="561068"/>
            <a:chExt cx="9230995" cy="604329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45383" y="561068"/>
              <a:ext cx="8772902" cy="6042931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16076" y="1512316"/>
              <a:ext cx="9230486" cy="291198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574040" y="1846529"/>
            <a:ext cx="4284345" cy="27000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00"/>
              </a:spcBef>
              <a:buClr>
                <a:srgbClr val="202020"/>
              </a:buClr>
              <a:buSzPct val="75000"/>
              <a:buFont typeface="Arial"/>
              <a:buChar char="●"/>
              <a:tabLst>
                <a:tab pos="354965" algn="l"/>
              </a:tabLst>
            </a:pPr>
            <a:r>
              <a:rPr dirty="0" sz="2400">
                <a:solidFill>
                  <a:srgbClr val="585858"/>
                </a:solidFill>
                <a:latin typeface="Arial"/>
                <a:cs typeface="Arial"/>
              </a:rPr>
              <a:t>DBS</a:t>
            </a:r>
            <a:r>
              <a:rPr dirty="0" sz="2400" spc="-3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585858"/>
                </a:solidFill>
                <a:latin typeface="Arial"/>
                <a:cs typeface="Arial"/>
              </a:rPr>
              <a:t>card</a:t>
            </a:r>
            <a:r>
              <a:rPr dirty="0" sz="2400" spc="-5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585858"/>
                </a:solidFill>
                <a:latin typeface="Arial"/>
                <a:cs typeface="Arial"/>
              </a:rPr>
              <a:t>$1.5</a:t>
            </a:r>
            <a:r>
              <a:rPr dirty="0" sz="2400" spc="-3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585858"/>
                </a:solidFill>
                <a:latin typeface="Arial"/>
                <a:cs typeface="Arial"/>
              </a:rPr>
              <a:t>-</a:t>
            </a:r>
            <a:r>
              <a:rPr dirty="0" sz="2400" spc="-4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2400" spc="-25">
                <a:solidFill>
                  <a:srgbClr val="585858"/>
                </a:solidFill>
                <a:latin typeface="Arial"/>
                <a:cs typeface="Arial"/>
              </a:rPr>
              <a:t>$2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789"/>
              </a:spcBef>
              <a:buClr>
                <a:srgbClr val="202020"/>
              </a:buClr>
              <a:buFont typeface="Arial"/>
              <a:buChar char="●"/>
            </a:pPr>
            <a:endParaRPr sz="240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buClr>
                <a:srgbClr val="202020"/>
              </a:buClr>
              <a:buSzPct val="75000"/>
              <a:buChar char="●"/>
              <a:tabLst>
                <a:tab pos="354965" algn="l"/>
              </a:tabLst>
            </a:pPr>
            <a:r>
              <a:rPr dirty="0" sz="2400">
                <a:solidFill>
                  <a:srgbClr val="585858"/>
                </a:solidFill>
                <a:latin typeface="Arial"/>
                <a:cs typeface="Arial"/>
              </a:rPr>
              <a:t>Laboratory</a:t>
            </a:r>
            <a:r>
              <a:rPr dirty="0" sz="2400" spc="-7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585858"/>
                </a:solidFill>
                <a:latin typeface="Arial"/>
                <a:cs typeface="Arial"/>
              </a:rPr>
              <a:t>analysis</a:t>
            </a:r>
            <a:r>
              <a:rPr dirty="0" sz="2400" spc="-4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585858"/>
                </a:solidFill>
                <a:latin typeface="Arial"/>
                <a:cs typeface="Arial"/>
              </a:rPr>
              <a:t>$5</a:t>
            </a:r>
            <a:r>
              <a:rPr dirty="0" sz="2400" spc="-6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585858"/>
                </a:solidFill>
                <a:latin typeface="Arial"/>
                <a:cs typeface="Arial"/>
              </a:rPr>
              <a:t>–</a:t>
            </a:r>
            <a:r>
              <a:rPr dirty="0" sz="2400" spc="-7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2400" spc="-25">
                <a:solidFill>
                  <a:srgbClr val="585858"/>
                </a:solidFill>
                <a:latin typeface="Arial"/>
                <a:cs typeface="Arial"/>
              </a:rPr>
              <a:t>$20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789"/>
              </a:spcBef>
              <a:buClr>
                <a:srgbClr val="202020"/>
              </a:buClr>
              <a:buFont typeface="Arial"/>
              <a:buChar char="●"/>
            </a:pPr>
            <a:endParaRPr sz="240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buClr>
                <a:srgbClr val="202020"/>
              </a:buClr>
              <a:buSzPct val="75000"/>
              <a:buChar char="●"/>
              <a:tabLst>
                <a:tab pos="354965" algn="l"/>
              </a:tabLst>
            </a:pPr>
            <a:r>
              <a:rPr dirty="0" sz="2400" spc="-20">
                <a:solidFill>
                  <a:srgbClr val="585858"/>
                </a:solidFill>
                <a:latin typeface="Arial"/>
                <a:cs typeface="Arial"/>
              </a:rPr>
              <a:t>Laboratory-</a:t>
            </a:r>
            <a:r>
              <a:rPr dirty="0" sz="2400">
                <a:solidFill>
                  <a:srgbClr val="585858"/>
                </a:solidFill>
                <a:latin typeface="Arial"/>
                <a:cs typeface="Arial"/>
              </a:rPr>
              <a:t>grade</a:t>
            </a:r>
            <a:r>
              <a:rPr dirty="0" sz="2400" spc="2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2400" spc="-10">
                <a:solidFill>
                  <a:srgbClr val="585858"/>
                </a:solidFill>
                <a:latin typeface="Arial"/>
                <a:cs typeface="Arial"/>
              </a:rPr>
              <a:t>freezers</a:t>
            </a:r>
            <a:endParaRPr sz="2400">
              <a:latin typeface="Arial"/>
              <a:cs typeface="Arial"/>
            </a:endParaRPr>
          </a:p>
          <a:p>
            <a:pPr marL="355600">
              <a:lnSpc>
                <a:spcPct val="100000"/>
              </a:lnSpc>
              <a:spcBef>
                <a:spcPts val="434"/>
              </a:spcBef>
            </a:pPr>
            <a:r>
              <a:rPr dirty="0" sz="2400">
                <a:solidFill>
                  <a:srgbClr val="585858"/>
                </a:solidFill>
                <a:latin typeface="Arial"/>
                <a:cs typeface="Arial"/>
              </a:rPr>
              <a:t>$3000</a:t>
            </a:r>
            <a:r>
              <a:rPr dirty="0" sz="2400" spc="-3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585858"/>
                </a:solidFill>
                <a:latin typeface="Arial"/>
                <a:cs typeface="Arial"/>
              </a:rPr>
              <a:t>-</a:t>
            </a:r>
            <a:r>
              <a:rPr dirty="0" sz="2400" spc="-5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2400" spc="-10">
                <a:solidFill>
                  <a:srgbClr val="585858"/>
                </a:solidFill>
                <a:latin typeface="Arial"/>
                <a:cs typeface="Arial"/>
              </a:rPr>
              <a:t>$5000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458878" rIns="0" bIns="0" rtlCol="0" vert="horz">
            <a:spAutoFit/>
          </a:bodyPr>
          <a:lstStyle/>
          <a:p>
            <a:pPr marL="17780">
              <a:lnSpc>
                <a:spcPct val="100000"/>
              </a:lnSpc>
              <a:spcBef>
                <a:spcPts val="95"/>
              </a:spcBef>
            </a:pPr>
            <a:r>
              <a:rPr dirty="0" spc="-20"/>
              <a:t>Cost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27903" y="1201674"/>
            <a:ext cx="6662166" cy="3903726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1126947" y="6015024"/>
            <a:ext cx="919353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Arial"/>
                <a:cs typeface="Arial"/>
              </a:rPr>
              <a:t>Cardiometabolic</a:t>
            </a:r>
            <a:r>
              <a:rPr dirty="0" sz="1800" spc="-5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Profile:</a:t>
            </a:r>
            <a:r>
              <a:rPr dirty="0" sz="1800" spc="-65"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212121"/>
                </a:solidFill>
                <a:latin typeface="Carlito"/>
                <a:cs typeface="Carlito"/>
              </a:rPr>
              <a:t>insulin,</a:t>
            </a:r>
            <a:r>
              <a:rPr dirty="0" sz="1800" spc="-40">
                <a:solidFill>
                  <a:srgbClr val="212121"/>
                </a:solidFill>
                <a:latin typeface="Carlito"/>
                <a:cs typeface="Carlito"/>
              </a:rPr>
              <a:t> </a:t>
            </a:r>
            <a:r>
              <a:rPr dirty="0" sz="1800" spc="-35">
                <a:solidFill>
                  <a:srgbClr val="212121"/>
                </a:solidFill>
                <a:latin typeface="Carlito"/>
                <a:cs typeface="Carlito"/>
              </a:rPr>
              <a:t>hsCRP,</a:t>
            </a:r>
            <a:r>
              <a:rPr dirty="0" sz="1800" spc="-45">
                <a:solidFill>
                  <a:srgbClr val="212121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212121"/>
                </a:solidFill>
                <a:latin typeface="Carlito"/>
                <a:cs typeface="Carlito"/>
              </a:rPr>
              <a:t>HbA1c,</a:t>
            </a:r>
            <a:r>
              <a:rPr dirty="0" sz="1800" spc="-55">
                <a:solidFill>
                  <a:srgbClr val="212121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212121"/>
                </a:solidFill>
                <a:latin typeface="Carlito"/>
                <a:cs typeface="Carlito"/>
              </a:rPr>
              <a:t>triglycerides,</a:t>
            </a:r>
            <a:r>
              <a:rPr dirty="0" sz="1800" spc="-40">
                <a:solidFill>
                  <a:srgbClr val="212121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212121"/>
                </a:solidFill>
                <a:latin typeface="Carlito"/>
                <a:cs typeface="Carlito"/>
              </a:rPr>
              <a:t>cholesterol,</a:t>
            </a:r>
            <a:r>
              <a:rPr dirty="0" sz="1800" spc="-30">
                <a:solidFill>
                  <a:srgbClr val="212121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212121"/>
                </a:solidFill>
                <a:latin typeface="Carlito"/>
                <a:cs typeface="Carlito"/>
              </a:rPr>
              <a:t>HDL,</a:t>
            </a:r>
            <a:r>
              <a:rPr dirty="0" sz="1800" spc="-30">
                <a:solidFill>
                  <a:srgbClr val="212121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212121"/>
                </a:solidFill>
                <a:latin typeface="Carlito"/>
                <a:cs typeface="Carlito"/>
              </a:rPr>
              <a:t>LDL,</a:t>
            </a:r>
            <a:r>
              <a:rPr dirty="0" sz="1800" spc="-35">
                <a:solidFill>
                  <a:srgbClr val="212121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212121"/>
                </a:solidFill>
                <a:latin typeface="Carlito"/>
                <a:cs typeface="Carlito"/>
              </a:rPr>
              <a:t>and</a:t>
            </a:r>
            <a:r>
              <a:rPr dirty="0" sz="1800" spc="-55">
                <a:solidFill>
                  <a:srgbClr val="212121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212121"/>
                </a:solidFill>
                <a:latin typeface="Carlito"/>
                <a:cs typeface="Carlito"/>
              </a:rPr>
              <a:t>VLDL</a:t>
            </a:r>
            <a:r>
              <a:rPr dirty="0" sz="1800" spc="-30">
                <a:solidFill>
                  <a:srgbClr val="212121"/>
                </a:solidFill>
                <a:latin typeface="Carlito"/>
                <a:cs typeface="Carlito"/>
              </a:rPr>
              <a:t> </a:t>
            </a:r>
            <a:r>
              <a:rPr dirty="0" sz="1800" spc="-25">
                <a:solidFill>
                  <a:srgbClr val="212121"/>
                </a:solidFill>
                <a:latin typeface="Carlito"/>
                <a:cs typeface="Carlito"/>
              </a:rPr>
              <a:t>$84</a:t>
            </a:r>
            <a:endParaRPr sz="18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4962" y="344457"/>
            <a:ext cx="910530" cy="900731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13028" y="2418714"/>
            <a:ext cx="10765790" cy="199136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algn="ctr" marL="12700" marR="5080" indent="2540">
              <a:lnSpc>
                <a:spcPct val="100000"/>
              </a:lnSpc>
              <a:spcBef>
                <a:spcPts val="95"/>
              </a:spcBef>
            </a:pPr>
            <a:r>
              <a:rPr dirty="0" sz="4300"/>
              <a:t>What</a:t>
            </a:r>
            <a:r>
              <a:rPr dirty="0" sz="4300" spc="-30"/>
              <a:t> </a:t>
            </a:r>
            <a:r>
              <a:rPr dirty="0" sz="4300"/>
              <a:t>do</a:t>
            </a:r>
            <a:r>
              <a:rPr dirty="0" sz="4300" spc="-25"/>
              <a:t> </a:t>
            </a:r>
            <a:r>
              <a:rPr dirty="0" sz="4300"/>
              <a:t>you</a:t>
            </a:r>
            <a:r>
              <a:rPr dirty="0" sz="4300" spc="-35"/>
              <a:t> </a:t>
            </a:r>
            <a:r>
              <a:rPr dirty="0" sz="4300"/>
              <a:t>think</a:t>
            </a:r>
            <a:r>
              <a:rPr dirty="0" sz="4300" spc="-15"/>
              <a:t> </a:t>
            </a:r>
            <a:r>
              <a:rPr dirty="0" sz="4300"/>
              <a:t>would</a:t>
            </a:r>
            <a:r>
              <a:rPr dirty="0" sz="4300" spc="-35"/>
              <a:t> </a:t>
            </a:r>
            <a:r>
              <a:rPr dirty="0" sz="4300"/>
              <a:t>be</a:t>
            </a:r>
            <a:r>
              <a:rPr dirty="0" sz="4300" spc="-35"/>
              <a:t> </a:t>
            </a:r>
            <a:r>
              <a:rPr dirty="0" sz="4300"/>
              <a:t>the</a:t>
            </a:r>
            <a:r>
              <a:rPr dirty="0" sz="4300" spc="-35"/>
              <a:t> </a:t>
            </a:r>
            <a:r>
              <a:rPr dirty="0" sz="4300" spc="-10"/>
              <a:t>greatest </a:t>
            </a:r>
            <a:r>
              <a:rPr dirty="0" sz="4300"/>
              <a:t>challenge</a:t>
            </a:r>
            <a:r>
              <a:rPr dirty="0" sz="4300" spc="-75"/>
              <a:t> </a:t>
            </a:r>
            <a:r>
              <a:rPr dirty="0" sz="4300"/>
              <a:t>to</a:t>
            </a:r>
            <a:r>
              <a:rPr dirty="0" sz="4300" spc="-55"/>
              <a:t> </a:t>
            </a:r>
            <a:r>
              <a:rPr dirty="0" sz="4300"/>
              <a:t>implementing</a:t>
            </a:r>
            <a:r>
              <a:rPr dirty="0" sz="4300" spc="-55"/>
              <a:t> </a:t>
            </a:r>
            <a:r>
              <a:rPr dirty="0" sz="4300"/>
              <a:t>the</a:t>
            </a:r>
            <a:r>
              <a:rPr dirty="0" sz="4300" spc="-45"/>
              <a:t> </a:t>
            </a:r>
            <a:r>
              <a:rPr dirty="0" sz="4300"/>
              <a:t>use</a:t>
            </a:r>
            <a:r>
              <a:rPr dirty="0" sz="4300" spc="-55"/>
              <a:t> </a:t>
            </a:r>
            <a:r>
              <a:rPr dirty="0" sz="4300"/>
              <a:t>of</a:t>
            </a:r>
            <a:r>
              <a:rPr dirty="0" sz="4300" spc="-50"/>
              <a:t> </a:t>
            </a:r>
            <a:r>
              <a:rPr dirty="0" sz="4300"/>
              <a:t>DBS</a:t>
            </a:r>
            <a:r>
              <a:rPr dirty="0" sz="4300" spc="-50"/>
              <a:t> </a:t>
            </a:r>
            <a:r>
              <a:rPr dirty="0" sz="4300" spc="-25"/>
              <a:t>in </a:t>
            </a:r>
            <a:r>
              <a:rPr dirty="0" sz="4300"/>
              <a:t>your</a:t>
            </a:r>
            <a:r>
              <a:rPr dirty="0" sz="4300" spc="-70"/>
              <a:t> </a:t>
            </a:r>
            <a:r>
              <a:rPr dirty="0" sz="4300" spc="-10"/>
              <a:t>research?</a:t>
            </a:r>
            <a:endParaRPr sz="43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574040" y="1666621"/>
            <a:ext cx="10949305" cy="4373245"/>
          </a:xfrm>
          <a:prstGeom prst="rect">
            <a:avLst/>
          </a:prstGeom>
        </p:spPr>
        <p:txBody>
          <a:bodyPr wrap="square" lIns="0" tIns="169545" rIns="0" bIns="0" rtlCol="0" vert="horz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335"/>
              </a:spcBef>
              <a:buClr>
                <a:srgbClr val="202020"/>
              </a:buClr>
              <a:buFont typeface="Arial"/>
              <a:buChar char="●"/>
              <a:tabLst>
                <a:tab pos="354965" algn="l"/>
              </a:tabLst>
            </a:pPr>
            <a:r>
              <a:rPr dirty="0" sz="1800" spc="-25">
                <a:latin typeface="Trebuchet MS"/>
                <a:cs typeface="Trebuchet MS"/>
              </a:rPr>
              <a:t>National</a:t>
            </a:r>
            <a:r>
              <a:rPr dirty="0" sz="1800" spc="-145">
                <a:latin typeface="Trebuchet MS"/>
                <a:cs typeface="Trebuchet MS"/>
              </a:rPr>
              <a:t> </a:t>
            </a:r>
            <a:r>
              <a:rPr dirty="0" sz="1800" spc="-40">
                <a:latin typeface="Trebuchet MS"/>
                <a:cs typeface="Trebuchet MS"/>
              </a:rPr>
              <a:t>Health</a:t>
            </a:r>
            <a:r>
              <a:rPr dirty="0" sz="1800" spc="-120">
                <a:latin typeface="Trebuchet MS"/>
                <a:cs typeface="Trebuchet MS"/>
              </a:rPr>
              <a:t> </a:t>
            </a:r>
            <a:r>
              <a:rPr dirty="0" sz="1800">
                <a:latin typeface="Trebuchet MS"/>
                <a:cs typeface="Trebuchet MS"/>
              </a:rPr>
              <a:t>and</a:t>
            </a:r>
            <a:r>
              <a:rPr dirty="0" sz="1800" spc="-135">
                <a:latin typeface="Trebuchet MS"/>
                <a:cs typeface="Trebuchet MS"/>
              </a:rPr>
              <a:t> </a:t>
            </a:r>
            <a:r>
              <a:rPr dirty="0" sz="1800" spc="-55">
                <a:latin typeface="Trebuchet MS"/>
                <a:cs typeface="Trebuchet MS"/>
              </a:rPr>
              <a:t>Nutrition</a:t>
            </a:r>
            <a:r>
              <a:rPr dirty="0" sz="1800" spc="-140">
                <a:latin typeface="Trebuchet MS"/>
                <a:cs typeface="Trebuchet MS"/>
              </a:rPr>
              <a:t> </a:t>
            </a:r>
            <a:r>
              <a:rPr dirty="0" sz="1800" spc="-40">
                <a:latin typeface="Trebuchet MS"/>
                <a:cs typeface="Trebuchet MS"/>
              </a:rPr>
              <a:t>Examination</a:t>
            </a:r>
            <a:r>
              <a:rPr dirty="0" sz="1800" spc="-125">
                <a:latin typeface="Trebuchet MS"/>
                <a:cs typeface="Trebuchet MS"/>
              </a:rPr>
              <a:t> </a:t>
            </a:r>
            <a:r>
              <a:rPr dirty="0" sz="1800" spc="-20">
                <a:latin typeface="Trebuchet MS"/>
                <a:cs typeface="Trebuchet MS"/>
              </a:rPr>
              <a:t>Study</a:t>
            </a:r>
            <a:r>
              <a:rPr dirty="0" sz="1800" spc="-130">
                <a:latin typeface="Trebuchet MS"/>
                <a:cs typeface="Trebuchet MS"/>
              </a:rPr>
              <a:t> </a:t>
            </a:r>
            <a:r>
              <a:rPr dirty="0" sz="1800" spc="-10">
                <a:latin typeface="Trebuchet MS"/>
                <a:cs typeface="Trebuchet MS"/>
              </a:rPr>
              <a:t>(NHANES):</a:t>
            </a:r>
            <a:endParaRPr sz="1800">
              <a:latin typeface="Trebuchet MS"/>
              <a:cs typeface="Trebuchet MS"/>
            </a:endParaRPr>
          </a:p>
          <a:p>
            <a:pPr lvl="1" marL="812800" indent="-342900">
              <a:lnSpc>
                <a:spcPct val="100000"/>
              </a:lnSpc>
              <a:spcBef>
                <a:spcPts val="1739"/>
              </a:spcBef>
              <a:buClr>
                <a:srgbClr val="202020"/>
              </a:buClr>
              <a:buSzPct val="138461"/>
              <a:buFont typeface="Arial"/>
              <a:buChar char="○"/>
              <a:tabLst>
                <a:tab pos="812800" algn="l"/>
              </a:tabLst>
            </a:pPr>
            <a:r>
              <a:rPr dirty="0" sz="1300">
                <a:latin typeface="Trebuchet MS"/>
                <a:cs typeface="Trebuchet MS"/>
              </a:rPr>
              <a:t>Most</a:t>
            </a:r>
            <a:r>
              <a:rPr dirty="0" sz="1300" spc="-70">
                <a:latin typeface="Trebuchet MS"/>
                <a:cs typeface="Trebuchet MS"/>
              </a:rPr>
              <a:t> </a:t>
            </a:r>
            <a:r>
              <a:rPr dirty="0" sz="1300" spc="-55">
                <a:latin typeface="Trebuchet MS"/>
                <a:cs typeface="Trebuchet MS"/>
              </a:rPr>
              <a:t>influential,</a:t>
            </a:r>
            <a:r>
              <a:rPr dirty="0" sz="1300" spc="-80">
                <a:latin typeface="Trebuchet MS"/>
                <a:cs typeface="Trebuchet MS"/>
              </a:rPr>
              <a:t> </a:t>
            </a:r>
            <a:r>
              <a:rPr dirty="0" sz="1300" spc="-60">
                <a:latin typeface="Trebuchet MS"/>
                <a:cs typeface="Trebuchet MS"/>
              </a:rPr>
              <a:t>Traveling</a:t>
            </a:r>
            <a:r>
              <a:rPr dirty="0" sz="1300" spc="-70">
                <a:latin typeface="Trebuchet MS"/>
                <a:cs typeface="Trebuchet MS"/>
              </a:rPr>
              <a:t> </a:t>
            </a:r>
            <a:r>
              <a:rPr dirty="0" sz="1300" spc="-40">
                <a:latin typeface="Trebuchet MS"/>
                <a:cs typeface="Trebuchet MS"/>
              </a:rPr>
              <a:t>Van,</a:t>
            </a:r>
            <a:r>
              <a:rPr dirty="0" sz="1300" spc="-80">
                <a:latin typeface="Trebuchet MS"/>
                <a:cs typeface="Trebuchet MS"/>
              </a:rPr>
              <a:t> </a:t>
            </a:r>
            <a:r>
              <a:rPr dirty="0" sz="1300" spc="-40">
                <a:latin typeface="Trebuchet MS"/>
                <a:cs typeface="Trebuchet MS"/>
              </a:rPr>
              <a:t>Probability</a:t>
            </a:r>
            <a:r>
              <a:rPr dirty="0" sz="1300" spc="-80">
                <a:latin typeface="Trebuchet MS"/>
                <a:cs typeface="Trebuchet MS"/>
              </a:rPr>
              <a:t> </a:t>
            </a:r>
            <a:r>
              <a:rPr dirty="0" sz="1300">
                <a:latin typeface="Trebuchet MS"/>
                <a:cs typeface="Trebuchet MS"/>
              </a:rPr>
              <a:t>Sample</a:t>
            </a:r>
            <a:r>
              <a:rPr dirty="0" sz="1300" spc="-70">
                <a:latin typeface="Trebuchet MS"/>
                <a:cs typeface="Trebuchet MS"/>
              </a:rPr>
              <a:t> </a:t>
            </a:r>
            <a:r>
              <a:rPr dirty="0" sz="1300" spc="-45">
                <a:latin typeface="Trebuchet MS"/>
                <a:cs typeface="Trebuchet MS"/>
              </a:rPr>
              <a:t>of</a:t>
            </a:r>
            <a:r>
              <a:rPr dirty="0" sz="1300" spc="-90">
                <a:latin typeface="Trebuchet MS"/>
                <a:cs typeface="Trebuchet MS"/>
              </a:rPr>
              <a:t> </a:t>
            </a:r>
            <a:r>
              <a:rPr dirty="0" sz="1300" spc="-25">
                <a:latin typeface="Trebuchet MS"/>
                <a:cs typeface="Trebuchet MS"/>
              </a:rPr>
              <a:t>National</a:t>
            </a:r>
            <a:r>
              <a:rPr dirty="0" sz="1300" spc="-80">
                <a:latin typeface="Trebuchet MS"/>
                <a:cs typeface="Trebuchet MS"/>
              </a:rPr>
              <a:t> </a:t>
            </a:r>
            <a:r>
              <a:rPr dirty="0" sz="1300" spc="-35">
                <a:latin typeface="Trebuchet MS"/>
                <a:cs typeface="Trebuchet MS"/>
              </a:rPr>
              <a:t>Population,</a:t>
            </a:r>
            <a:r>
              <a:rPr dirty="0" sz="1300" spc="-90">
                <a:latin typeface="Trebuchet MS"/>
                <a:cs typeface="Trebuchet MS"/>
              </a:rPr>
              <a:t> </a:t>
            </a:r>
            <a:r>
              <a:rPr dirty="0" sz="1300" spc="-10">
                <a:latin typeface="Trebuchet MS"/>
                <a:cs typeface="Trebuchet MS"/>
              </a:rPr>
              <a:t>Gold</a:t>
            </a:r>
            <a:r>
              <a:rPr dirty="0" sz="1300" spc="-90">
                <a:latin typeface="Trebuchet MS"/>
                <a:cs typeface="Trebuchet MS"/>
              </a:rPr>
              <a:t> </a:t>
            </a:r>
            <a:r>
              <a:rPr dirty="0" sz="1300" spc="-20">
                <a:latin typeface="Trebuchet MS"/>
                <a:cs typeface="Trebuchet MS"/>
              </a:rPr>
              <a:t>Standard</a:t>
            </a:r>
            <a:r>
              <a:rPr dirty="0" sz="1300" spc="-80">
                <a:latin typeface="Trebuchet MS"/>
                <a:cs typeface="Trebuchet MS"/>
              </a:rPr>
              <a:t> </a:t>
            </a:r>
            <a:r>
              <a:rPr dirty="0" sz="1300" spc="-55">
                <a:latin typeface="Trebuchet MS"/>
                <a:cs typeface="Trebuchet MS"/>
              </a:rPr>
              <a:t>for</a:t>
            </a:r>
            <a:r>
              <a:rPr dirty="0" sz="1300" spc="-95">
                <a:latin typeface="Trebuchet MS"/>
                <a:cs typeface="Trebuchet MS"/>
              </a:rPr>
              <a:t> </a:t>
            </a:r>
            <a:r>
              <a:rPr dirty="0" sz="1300" spc="-25">
                <a:latin typeface="Trebuchet MS"/>
                <a:cs typeface="Trebuchet MS"/>
              </a:rPr>
              <a:t>Population</a:t>
            </a:r>
            <a:r>
              <a:rPr dirty="0" sz="1300" spc="-95">
                <a:latin typeface="Trebuchet MS"/>
                <a:cs typeface="Trebuchet MS"/>
              </a:rPr>
              <a:t> </a:t>
            </a:r>
            <a:r>
              <a:rPr dirty="0" sz="1300" spc="-40">
                <a:latin typeface="Trebuchet MS"/>
                <a:cs typeface="Trebuchet MS"/>
              </a:rPr>
              <a:t>health</a:t>
            </a:r>
            <a:r>
              <a:rPr dirty="0" sz="1300" spc="-70">
                <a:latin typeface="Trebuchet MS"/>
                <a:cs typeface="Trebuchet MS"/>
              </a:rPr>
              <a:t> </a:t>
            </a:r>
            <a:r>
              <a:rPr dirty="0" sz="1300" spc="-35">
                <a:latin typeface="Trebuchet MS"/>
                <a:cs typeface="Trebuchet MS"/>
              </a:rPr>
              <a:t>data</a:t>
            </a:r>
            <a:r>
              <a:rPr dirty="0" sz="1300" spc="-80">
                <a:latin typeface="Trebuchet MS"/>
                <a:cs typeface="Trebuchet MS"/>
              </a:rPr>
              <a:t> </a:t>
            </a:r>
            <a:r>
              <a:rPr dirty="0" sz="1300" spc="-45">
                <a:latin typeface="Trebuchet MS"/>
                <a:cs typeface="Trebuchet MS"/>
              </a:rPr>
              <a:t>in</a:t>
            </a:r>
            <a:r>
              <a:rPr dirty="0" sz="1300" spc="-90">
                <a:latin typeface="Trebuchet MS"/>
                <a:cs typeface="Trebuchet MS"/>
              </a:rPr>
              <a:t> </a:t>
            </a:r>
            <a:r>
              <a:rPr dirty="0" sz="1300" spc="-50">
                <a:latin typeface="Trebuchet MS"/>
                <a:cs typeface="Trebuchet MS"/>
              </a:rPr>
              <a:t>the</a:t>
            </a:r>
            <a:r>
              <a:rPr dirty="0" sz="1300" spc="-80">
                <a:latin typeface="Trebuchet MS"/>
                <a:cs typeface="Trebuchet MS"/>
              </a:rPr>
              <a:t> </a:t>
            </a:r>
            <a:r>
              <a:rPr dirty="0" sz="1300" spc="70">
                <a:latin typeface="Trebuchet MS"/>
                <a:cs typeface="Trebuchet MS"/>
              </a:rPr>
              <a:t>US</a:t>
            </a:r>
            <a:endParaRPr sz="1300">
              <a:latin typeface="Trebuchet MS"/>
              <a:cs typeface="Trebuchet MS"/>
            </a:endParaRPr>
          </a:p>
          <a:p>
            <a:pPr lvl="1">
              <a:lnSpc>
                <a:spcPct val="100000"/>
              </a:lnSpc>
              <a:buClr>
                <a:srgbClr val="202020"/>
              </a:buClr>
              <a:buFont typeface="Arial"/>
              <a:buChar char="○"/>
            </a:pPr>
            <a:endParaRPr sz="1300">
              <a:latin typeface="Trebuchet MS"/>
              <a:cs typeface="Trebuchet MS"/>
            </a:endParaRPr>
          </a:p>
          <a:p>
            <a:pPr lvl="1">
              <a:lnSpc>
                <a:spcPct val="100000"/>
              </a:lnSpc>
              <a:spcBef>
                <a:spcPts val="670"/>
              </a:spcBef>
              <a:buClr>
                <a:srgbClr val="202020"/>
              </a:buClr>
              <a:buFont typeface="Arial"/>
              <a:buChar char="○"/>
            </a:pPr>
            <a:endParaRPr sz="1300">
              <a:latin typeface="Trebuchet MS"/>
              <a:cs typeface="Trebuchet MS"/>
            </a:endParaRPr>
          </a:p>
          <a:p>
            <a:pPr marL="354965" indent="-342265">
              <a:lnSpc>
                <a:spcPct val="100000"/>
              </a:lnSpc>
              <a:buClr>
                <a:srgbClr val="202020"/>
              </a:buClr>
              <a:buFont typeface="Arial"/>
              <a:buChar char="●"/>
              <a:tabLst>
                <a:tab pos="354965" algn="l"/>
              </a:tabLst>
            </a:pPr>
            <a:r>
              <a:rPr dirty="0" sz="1800" spc="-25">
                <a:latin typeface="Trebuchet MS"/>
                <a:cs typeface="Trebuchet MS"/>
              </a:rPr>
              <a:t>National</a:t>
            </a:r>
            <a:r>
              <a:rPr dirty="0" sz="1800" spc="-155">
                <a:latin typeface="Trebuchet MS"/>
                <a:cs typeface="Trebuchet MS"/>
              </a:rPr>
              <a:t> </a:t>
            </a:r>
            <a:r>
              <a:rPr dirty="0" sz="1800" spc="-40">
                <a:latin typeface="Trebuchet MS"/>
                <a:cs typeface="Trebuchet MS"/>
              </a:rPr>
              <a:t>Longitudinal</a:t>
            </a:r>
            <a:r>
              <a:rPr dirty="0" sz="1800" spc="-170">
                <a:latin typeface="Trebuchet MS"/>
                <a:cs typeface="Trebuchet MS"/>
              </a:rPr>
              <a:t> </a:t>
            </a:r>
            <a:r>
              <a:rPr dirty="0" sz="1800" spc="-20">
                <a:latin typeface="Trebuchet MS"/>
                <a:cs typeface="Trebuchet MS"/>
              </a:rPr>
              <a:t>Study</a:t>
            </a:r>
            <a:r>
              <a:rPr dirty="0" sz="1800" spc="-145">
                <a:latin typeface="Trebuchet MS"/>
                <a:cs typeface="Trebuchet MS"/>
              </a:rPr>
              <a:t> </a:t>
            </a:r>
            <a:r>
              <a:rPr dirty="0" sz="1800" spc="-60">
                <a:latin typeface="Trebuchet MS"/>
                <a:cs typeface="Trebuchet MS"/>
              </a:rPr>
              <a:t>of</a:t>
            </a:r>
            <a:r>
              <a:rPr dirty="0" sz="1800" spc="-160">
                <a:latin typeface="Trebuchet MS"/>
                <a:cs typeface="Trebuchet MS"/>
              </a:rPr>
              <a:t> </a:t>
            </a:r>
            <a:r>
              <a:rPr dirty="0" sz="1800" spc="-10">
                <a:latin typeface="Trebuchet MS"/>
                <a:cs typeface="Trebuchet MS"/>
              </a:rPr>
              <a:t>Adolescent</a:t>
            </a:r>
            <a:r>
              <a:rPr dirty="0" sz="1800" spc="-140">
                <a:latin typeface="Trebuchet MS"/>
                <a:cs typeface="Trebuchet MS"/>
              </a:rPr>
              <a:t> </a:t>
            </a:r>
            <a:r>
              <a:rPr dirty="0" sz="1800" spc="-60">
                <a:latin typeface="Trebuchet MS"/>
                <a:cs typeface="Trebuchet MS"/>
              </a:rPr>
              <a:t>to</a:t>
            </a:r>
            <a:r>
              <a:rPr dirty="0" sz="1800" spc="-145">
                <a:latin typeface="Trebuchet MS"/>
                <a:cs typeface="Trebuchet MS"/>
              </a:rPr>
              <a:t> </a:t>
            </a:r>
            <a:r>
              <a:rPr dirty="0" sz="1800" spc="-45">
                <a:latin typeface="Trebuchet MS"/>
                <a:cs typeface="Trebuchet MS"/>
              </a:rPr>
              <a:t>Adult</a:t>
            </a:r>
            <a:r>
              <a:rPr dirty="0" sz="1800" spc="-140">
                <a:latin typeface="Trebuchet MS"/>
                <a:cs typeface="Trebuchet MS"/>
              </a:rPr>
              <a:t> </a:t>
            </a:r>
            <a:r>
              <a:rPr dirty="0" sz="1800" spc="-40">
                <a:latin typeface="Trebuchet MS"/>
                <a:cs typeface="Trebuchet MS"/>
              </a:rPr>
              <a:t>Health</a:t>
            </a:r>
            <a:r>
              <a:rPr dirty="0" sz="1800" spc="-135">
                <a:latin typeface="Trebuchet MS"/>
                <a:cs typeface="Trebuchet MS"/>
              </a:rPr>
              <a:t> </a:t>
            </a:r>
            <a:r>
              <a:rPr dirty="0" sz="1800" spc="-10">
                <a:latin typeface="Trebuchet MS"/>
                <a:cs typeface="Trebuchet MS"/>
              </a:rPr>
              <a:t>(AddHealth):</a:t>
            </a:r>
            <a:endParaRPr sz="1800">
              <a:latin typeface="Trebuchet MS"/>
              <a:cs typeface="Trebuchet MS"/>
            </a:endParaRPr>
          </a:p>
          <a:p>
            <a:pPr lvl="1" marL="812800" indent="-342900">
              <a:lnSpc>
                <a:spcPct val="100000"/>
              </a:lnSpc>
              <a:spcBef>
                <a:spcPts val="1735"/>
              </a:spcBef>
              <a:buClr>
                <a:srgbClr val="202020"/>
              </a:buClr>
              <a:buSzPct val="138461"/>
              <a:buFont typeface="Arial"/>
              <a:buChar char="○"/>
              <a:tabLst>
                <a:tab pos="812800" algn="l"/>
              </a:tabLst>
            </a:pPr>
            <a:r>
              <a:rPr dirty="0" sz="1300" spc="-25">
                <a:latin typeface="Trebuchet MS"/>
                <a:cs typeface="Trebuchet MS"/>
              </a:rPr>
              <a:t>National</a:t>
            </a:r>
            <a:r>
              <a:rPr dirty="0" sz="1300" spc="-110">
                <a:latin typeface="Trebuchet MS"/>
                <a:cs typeface="Trebuchet MS"/>
              </a:rPr>
              <a:t> </a:t>
            </a:r>
            <a:r>
              <a:rPr dirty="0" sz="1300" spc="-45">
                <a:latin typeface="Trebuchet MS"/>
                <a:cs typeface="Trebuchet MS"/>
              </a:rPr>
              <a:t>probability</a:t>
            </a:r>
            <a:r>
              <a:rPr dirty="0" sz="1300" spc="-114">
                <a:latin typeface="Trebuchet MS"/>
                <a:cs typeface="Trebuchet MS"/>
              </a:rPr>
              <a:t> </a:t>
            </a:r>
            <a:r>
              <a:rPr dirty="0" sz="1300" spc="-20">
                <a:latin typeface="Trebuchet MS"/>
                <a:cs typeface="Trebuchet MS"/>
              </a:rPr>
              <a:t>Sample,</a:t>
            </a:r>
            <a:r>
              <a:rPr dirty="0" sz="1300" spc="-90">
                <a:latin typeface="Trebuchet MS"/>
                <a:cs typeface="Trebuchet MS"/>
              </a:rPr>
              <a:t> </a:t>
            </a:r>
            <a:r>
              <a:rPr dirty="0" sz="1300" spc="-20">
                <a:latin typeface="Trebuchet MS"/>
                <a:cs typeface="Trebuchet MS"/>
              </a:rPr>
              <a:t>7-</a:t>
            </a:r>
            <a:r>
              <a:rPr dirty="0" sz="1300">
                <a:latin typeface="Trebuchet MS"/>
                <a:cs typeface="Trebuchet MS"/>
              </a:rPr>
              <a:t>12</a:t>
            </a:r>
            <a:r>
              <a:rPr dirty="0" sz="1300" spc="-100">
                <a:latin typeface="Trebuchet MS"/>
                <a:cs typeface="Trebuchet MS"/>
              </a:rPr>
              <a:t> </a:t>
            </a:r>
            <a:r>
              <a:rPr dirty="0" sz="1300" spc="-30">
                <a:latin typeface="Trebuchet MS"/>
                <a:cs typeface="Trebuchet MS"/>
              </a:rPr>
              <a:t>yo</a:t>
            </a:r>
            <a:r>
              <a:rPr dirty="0" sz="1300" spc="-105">
                <a:latin typeface="Trebuchet MS"/>
                <a:cs typeface="Trebuchet MS"/>
              </a:rPr>
              <a:t> </a:t>
            </a:r>
            <a:r>
              <a:rPr dirty="0" sz="1300" spc="-45">
                <a:latin typeface="Trebuchet MS"/>
                <a:cs typeface="Trebuchet MS"/>
              </a:rPr>
              <a:t>in</a:t>
            </a:r>
            <a:r>
              <a:rPr dirty="0" sz="1300" spc="-110">
                <a:latin typeface="Trebuchet MS"/>
                <a:cs typeface="Trebuchet MS"/>
              </a:rPr>
              <a:t> </a:t>
            </a:r>
            <a:r>
              <a:rPr dirty="0" sz="1300" spc="-50">
                <a:latin typeface="Trebuchet MS"/>
                <a:cs typeface="Trebuchet MS"/>
              </a:rPr>
              <a:t>the</a:t>
            </a:r>
            <a:r>
              <a:rPr dirty="0" sz="1300" spc="-105">
                <a:latin typeface="Trebuchet MS"/>
                <a:cs typeface="Trebuchet MS"/>
              </a:rPr>
              <a:t> </a:t>
            </a:r>
            <a:r>
              <a:rPr dirty="0" sz="1300" spc="-35">
                <a:latin typeface="Trebuchet MS"/>
                <a:cs typeface="Trebuchet MS"/>
              </a:rPr>
              <a:t>90’s,</a:t>
            </a:r>
            <a:r>
              <a:rPr dirty="0" sz="1300" spc="-80">
                <a:latin typeface="Trebuchet MS"/>
                <a:cs typeface="Trebuchet MS"/>
              </a:rPr>
              <a:t> </a:t>
            </a:r>
            <a:r>
              <a:rPr dirty="0" sz="1300">
                <a:latin typeface="Trebuchet MS"/>
                <a:cs typeface="Trebuchet MS"/>
              </a:rPr>
              <a:t>5</a:t>
            </a:r>
            <a:r>
              <a:rPr dirty="0" sz="1300" spc="-105">
                <a:latin typeface="Trebuchet MS"/>
                <a:cs typeface="Trebuchet MS"/>
              </a:rPr>
              <a:t> </a:t>
            </a:r>
            <a:r>
              <a:rPr dirty="0" sz="1300" spc="-10">
                <a:latin typeface="Trebuchet MS"/>
                <a:cs typeface="Trebuchet MS"/>
              </a:rPr>
              <a:t>waves</a:t>
            </a:r>
            <a:r>
              <a:rPr dirty="0" sz="1300" spc="-85">
                <a:latin typeface="Trebuchet MS"/>
                <a:cs typeface="Trebuchet MS"/>
              </a:rPr>
              <a:t> </a:t>
            </a:r>
            <a:r>
              <a:rPr dirty="0" sz="1300">
                <a:latin typeface="Trebuchet MS"/>
                <a:cs typeface="Trebuchet MS"/>
              </a:rPr>
              <a:t>up</a:t>
            </a:r>
            <a:r>
              <a:rPr dirty="0" sz="1300" spc="-100">
                <a:latin typeface="Trebuchet MS"/>
                <a:cs typeface="Trebuchet MS"/>
              </a:rPr>
              <a:t> </a:t>
            </a:r>
            <a:r>
              <a:rPr dirty="0" sz="1300" spc="-50">
                <a:latin typeface="Trebuchet MS"/>
                <a:cs typeface="Trebuchet MS"/>
              </a:rPr>
              <a:t>to</a:t>
            </a:r>
            <a:r>
              <a:rPr dirty="0" sz="1300" spc="-114">
                <a:latin typeface="Trebuchet MS"/>
                <a:cs typeface="Trebuchet MS"/>
              </a:rPr>
              <a:t> </a:t>
            </a:r>
            <a:r>
              <a:rPr dirty="0" sz="1300">
                <a:latin typeface="Trebuchet MS"/>
                <a:cs typeface="Trebuchet MS"/>
              </a:rPr>
              <a:t>2018,</a:t>
            </a:r>
            <a:r>
              <a:rPr dirty="0" sz="1300" spc="204">
                <a:latin typeface="Trebuchet MS"/>
                <a:cs typeface="Trebuchet MS"/>
              </a:rPr>
              <a:t> </a:t>
            </a:r>
            <a:r>
              <a:rPr dirty="0" sz="1300" spc="-30">
                <a:latin typeface="Trebuchet MS"/>
                <a:cs typeface="Trebuchet MS"/>
              </a:rPr>
              <a:t>rich</a:t>
            </a:r>
            <a:r>
              <a:rPr dirty="0" sz="1300" spc="-100">
                <a:latin typeface="Trebuchet MS"/>
                <a:cs typeface="Trebuchet MS"/>
              </a:rPr>
              <a:t> </a:t>
            </a:r>
            <a:r>
              <a:rPr dirty="0" sz="1300" spc="-40">
                <a:latin typeface="Trebuchet MS"/>
                <a:cs typeface="Trebuchet MS"/>
              </a:rPr>
              <a:t>contextual</a:t>
            </a:r>
            <a:r>
              <a:rPr dirty="0" sz="1300" spc="-105">
                <a:latin typeface="Trebuchet MS"/>
                <a:cs typeface="Trebuchet MS"/>
              </a:rPr>
              <a:t> </a:t>
            </a:r>
            <a:r>
              <a:rPr dirty="0" sz="1300" spc="-50">
                <a:latin typeface="Trebuchet MS"/>
                <a:cs typeface="Trebuchet MS"/>
              </a:rPr>
              <a:t>data,</a:t>
            </a:r>
            <a:r>
              <a:rPr dirty="0" sz="1300" spc="-95">
                <a:latin typeface="Trebuchet MS"/>
                <a:cs typeface="Trebuchet MS"/>
              </a:rPr>
              <a:t> </a:t>
            </a:r>
            <a:r>
              <a:rPr dirty="0" sz="1300">
                <a:latin typeface="Trebuchet MS"/>
                <a:cs typeface="Trebuchet MS"/>
              </a:rPr>
              <a:t>2001</a:t>
            </a:r>
            <a:r>
              <a:rPr dirty="0" sz="1300" spc="-55">
                <a:latin typeface="Trebuchet MS"/>
                <a:cs typeface="Trebuchet MS"/>
              </a:rPr>
              <a:t> </a:t>
            </a:r>
            <a:r>
              <a:rPr dirty="0" sz="1300" spc="-30">
                <a:latin typeface="Trebuchet MS"/>
                <a:cs typeface="Trebuchet MS"/>
              </a:rPr>
              <a:t>urine+saliva</a:t>
            </a:r>
            <a:r>
              <a:rPr dirty="0" sz="1300" spc="-60">
                <a:latin typeface="Trebuchet MS"/>
                <a:cs typeface="Trebuchet MS"/>
              </a:rPr>
              <a:t> </a:t>
            </a:r>
            <a:r>
              <a:rPr dirty="0" sz="1300">
                <a:latin typeface="Trebuchet MS"/>
                <a:cs typeface="Trebuchet MS"/>
              </a:rPr>
              <a:t>&gt;15</a:t>
            </a:r>
            <a:r>
              <a:rPr dirty="0" sz="1300" spc="-90">
                <a:latin typeface="Trebuchet MS"/>
                <a:cs typeface="Trebuchet MS"/>
              </a:rPr>
              <a:t> </a:t>
            </a:r>
            <a:r>
              <a:rPr dirty="0" sz="1300" spc="-35">
                <a:latin typeface="Trebuchet MS"/>
                <a:cs typeface="Trebuchet MS"/>
              </a:rPr>
              <a:t>000,</a:t>
            </a:r>
            <a:r>
              <a:rPr dirty="0" sz="1300" spc="-95">
                <a:latin typeface="Trebuchet MS"/>
                <a:cs typeface="Trebuchet MS"/>
              </a:rPr>
              <a:t> </a:t>
            </a:r>
            <a:r>
              <a:rPr dirty="0" sz="1300" spc="-10">
                <a:latin typeface="Trebuchet MS"/>
                <a:cs typeface="Trebuchet MS"/>
              </a:rPr>
              <a:t>blood</a:t>
            </a:r>
            <a:r>
              <a:rPr dirty="0" sz="1300" spc="-140">
                <a:latin typeface="Trebuchet MS"/>
                <a:cs typeface="Trebuchet MS"/>
              </a:rPr>
              <a:t> </a:t>
            </a:r>
            <a:r>
              <a:rPr dirty="0" sz="1300" spc="-10">
                <a:latin typeface="Trebuchet MS"/>
                <a:cs typeface="Trebuchet MS"/>
              </a:rPr>
              <a:t>and</a:t>
            </a:r>
            <a:r>
              <a:rPr dirty="0" sz="1300" spc="-114">
                <a:latin typeface="Trebuchet MS"/>
                <a:cs typeface="Trebuchet MS"/>
              </a:rPr>
              <a:t> </a:t>
            </a:r>
            <a:r>
              <a:rPr dirty="0" sz="1300" spc="-35">
                <a:latin typeface="Trebuchet MS"/>
                <a:cs typeface="Trebuchet MS"/>
              </a:rPr>
              <a:t>genetic</a:t>
            </a:r>
            <a:r>
              <a:rPr dirty="0" sz="1300" spc="-90">
                <a:latin typeface="Trebuchet MS"/>
                <a:cs typeface="Trebuchet MS"/>
              </a:rPr>
              <a:t> </a:t>
            </a:r>
            <a:r>
              <a:rPr dirty="0" sz="1300" spc="-10">
                <a:latin typeface="Trebuchet MS"/>
                <a:cs typeface="Trebuchet MS"/>
              </a:rPr>
              <a:t>assays</a:t>
            </a:r>
            <a:endParaRPr sz="1300">
              <a:latin typeface="Trebuchet MS"/>
              <a:cs typeface="Trebuchet MS"/>
            </a:endParaRPr>
          </a:p>
          <a:p>
            <a:pPr lvl="1">
              <a:lnSpc>
                <a:spcPct val="100000"/>
              </a:lnSpc>
              <a:buClr>
                <a:srgbClr val="202020"/>
              </a:buClr>
              <a:buFont typeface="Arial"/>
              <a:buChar char="○"/>
            </a:pPr>
            <a:endParaRPr sz="1300">
              <a:latin typeface="Trebuchet MS"/>
              <a:cs typeface="Trebuchet MS"/>
            </a:endParaRPr>
          </a:p>
          <a:p>
            <a:pPr lvl="1">
              <a:lnSpc>
                <a:spcPct val="100000"/>
              </a:lnSpc>
              <a:spcBef>
                <a:spcPts val="670"/>
              </a:spcBef>
              <a:buClr>
                <a:srgbClr val="202020"/>
              </a:buClr>
              <a:buFont typeface="Arial"/>
              <a:buChar char="○"/>
            </a:pPr>
            <a:endParaRPr sz="1300">
              <a:latin typeface="Trebuchet MS"/>
              <a:cs typeface="Trebuchet MS"/>
            </a:endParaRPr>
          </a:p>
          <a:p>
            <a:pPr marL="354965" indent="-342265">
              <a:lnSpc>
                <a:spcPct val="100000"/>
              </a:lnSpc>
              <a:spcBef>
                <a:spcPts val="5"/>
              </a:spcBef>
              <a:buClr>
                <a:srgbClr val="202020"/>
              </a:buClr>
              <a:buFont typeface="Arial"/>
              <a:buChar char="●"/>
              <a:tabLst>
                <a:tab pos="354965" algn="l"/>
              </a:tabLst>
            </a:pPr>
            <a:r>
              <a:rPr dirty="0" sz="1800" spc="-25">
                <a:latin typeface="Trebuchet MS"/>
                <a:cs typeface="Trebuchet MS"/>
              </a:rPr>
              <a:t>National</a:t>
            </a:r>
            <a:r>
              <a:rPr dirty="0" sz="1800" spc="-150">
                <a:latin typeface="Trebuchet MS"/>
                <a:cs typeface="Trebuchet MS"/>
              </a:rPr>
              <a:t> </a:t>
            </a:r>
            <a:r>
              <a:rPr dirty="0" sz="1800" spc="-40">
                <a:latin typeface="Trebuchet MS"/>
                <a:cs typeface="Trebuchet MS"/>
              </a:rPr>
              <a:t>Survey</a:t>
            </a:r>
            <a:r>
              <a:rPr dirty="0" sz="1800" spc="-155">
                <a:latin typeface="Trebuchet MS"/>
                <a:cs typeface="Trebuchet MS"/>
              </a:rPr>
              <a:t> </a:t>
            </a:r>
            <a:r>
              <a:rPr dirty="0" sz="1800" spc="-60">
                <a:latin typeface="Trebuchet MS"/>
                <a:cs typeface="Trebuchet MS"/>
              </a:rPr>
              <a:t>of</a:t>
            </a:r>
            <a:r>
              <a:rPr dirty="0" sz="1800" spc="-155">
                <a:latin typeface="Trebuchet MS"/>
                <a:cs typeface="Trebuchet MS"/>
              </a:rPr>
              <a:t> </a:t>
            </a:r>
            <a:r>
              <a:rPr dirty="0" sz="1800" spc="-40">
                <a:latin typeface="Trebuchet MS"/>
                <a:cs typeface="Trebuchet MS"/>
              </a:rPr>
              <a:t>Midlife</a:t>
            </a:r>
            <a:r>
              <a:rPr dirty="0" sz="1800" spc="-150">
                <a:latin typeface="Trebuchet MS"/>
                <a:cs typeface="Trebuchet MS"/>
              </a:rPr>
              <a:t> </a:t>
            </a:r>
            <a:r>
              <a:rPr dirty="0" sz="1800" spc="-35">
                <a:latin typeface="Trebuchet MS"/>
                <a:cs typeface="Trebuchet MS"/>
              </a:rPr>
              <a:t>Development</a:t>
            </a:r>
            <a:r>
              <a:rPr dirty="0" sz="1800" spc="-145">
                <a:latin typeface="Trebuchet MS"/>
                <a:cs typeface="Trebuchet MS"/>
              </a:rPr>
              <a:t> </a:t>
            </a:r>
            <a:r>
              <a:rPr dirty="0" sz="1800" spc="-55">
                <a:latin typeface="Trebuchet MS"/>
                <a:cs typeface="Trebuchet MS"/>
              </a:rPr>
              <a:t>in</a:t>
            </a:r>
            <a:r>
              <a:rPr dirty="0" sz="1800" spc="-150">
                <a:latin typeface="Trebuchet MS"/>
                <a:cs typeface="Trebuchet MS"/>
              </a:rPr>
              <a:t> </a:t>
            </a:r>
            <a:r>
              <a:rPr dirty="0" sz="1800" spc="-70">
                <a:latin typeface="Trebuchet MS"/>
                <a:cs typeface="Trebuchet MS"/>
              </a:rPr>
              <a:t>the</a:t>
            </a:r>
            <a:r>
              <a:rPr dirty="0" sz="1800" spc="-130">
                <a:latin typeface="Trebuchet MS"/>
                <a:cs typeface="Trebuchet MS"/>
              </a:rPr>
              <a:t> </a:t>
            </a:r>
            <a:r>
              <a:rPr dirty="0" sz="1800" spc="-45">
                <a:latin typeface="Trebuchet MS"/>
                <a:cs typeface="Trebuchet MS"/>
              </a:rPr>
              <a:t>United</a:t>
            </a:r>
            <a:r>
              <a:rPr dirty="0" sz="1800" spc="-145">
                <a:latin typeface="Trebuchet MS"/>
                <a:cs typeface="Trebuchet MS"/>
              </a:rPr>
              <a:t> </a:t>
            </a:r>
            <a:r>
              <a:rPr dirty="0" sz="1800" spc="-10">
                <a:latin typeface="Trebuchet MS"/>
                <a:cs typeface="Trebuchet MS"/>
              </a:rPr>
              <a:t>States</a:t>
            </a:r>
            <a:r>
              <a:rPr dirty="0" sz="1800" spc="-114">
                <a:latin typeface="Trebuchet MS"/>
                <a:cs typeface="Trebuchet MS"/>
              </a:rPr>
              <a:t> </a:t>
            </a:r>
            <a:r>
              <a:rPr dirty="0" sz="1800" spc="-10">
                <a:latin typeface="Trebuchet MS"/>
                <a:cs typeface="Trebuchet MS"/>
              </a:rPr>
              <a:t>(MIDUS):</a:t>
            </a:r>
            <a:endParaRPr sz="1800">
              <a:latin typeface="Trebuchet MS"/>
              <a:cs typeface="Trebuchet MS"/>
            </a:endParaRPr>
          </a:p>
          <a:p>
            <a:pPr lvl="1" marL="812800" indent="-342900">
              <a:lnSpc>
                <a:spcPct val="100000"/>
              </a:lnSpc>
              <a:spcBef>
                <a:spcPts val="1735"/>
              </a:spcBef>
              <a:buClr>
                <a:srgbClr val="202020"/>
              </a:buClr>
              <a:buSzPct val="138461"/>
              <a:buFont typeface="Arial"/>
              <a:buChar char="○"/>
              <a:tabLst>
                <a:tab pos="812800" algn="l"/>
              </a:tabLst>
            </a:pPr>
            <a:r>
              <a:rPr dirty="0" sz="1300" spc="-25">
                <a:latin typeface="Trebuchet MS"/>
                <a:cs typeface="Trebuchet MS"/>
              </a:rPr>
              <a:t>National</a:t>
            </a:r>
            <a:r>
              <a:rPr dirty="0" sz="1300" spc="-100">
                <a:latin typeface="Trebuchet MS"/>
                <a:cs typeface="Trebuchet MS"/>
              </a:rPr>
              <a:t> </a:t>
            </a:r>
            <a:r>
              <a:rPr dirty="0" sz="1300" spc="-45">
                <a:latin typeface="Trebuchet MS"/>
                <a:cs typeface="Trebuchet MS"/>
              </a:rPr>
              <a:t>probability</a:t>
            </a:r>
            <a:r>
              <a:rPr dirty="0" sz="1300" spc="-105">
                <a:latin typeface="Trebuchet MS"/>
                <a:cs typeface="Trebuchet MS"/>
              </a:rPr>
              <a:t> </a:t>
            </a:r>
            <a:r>
              <a:rPr dirty="0" sz="1300" spc="-20">
                <a:latin typeface="Trebuchet MS"/>
                <a:cs typeface="Trebuchet MS"/>
              </a:rPr>
              <a:t>sample,</a:t>
            </a:r>
            <a:r>
              <a:rPr dirty="0" sz="1300" spc="-70">
                <a:latin typeface="Trebuchet MS"/>
                <a:cs typeface="Trebuchet MS"/>
              </a:rPr>
              <a:t> </a:t>
            </a:r>
            <a:r>
              <a:rPr dirty="0" sz="1300">
                <a:latin typeface="Trebuchet MS"/>
                <a:cs typeface="Trebuchet MS"/>
              </a:rPr>
              <a:t>1995</a:t>
            </a:r>
            <a:r>
              <a:rPr dirty="0" sz="1300" spc="-60">
                <a:latin typeface="Trebuchet MS"/>
                <a:cs typeface="Trebuchet MS"/>
              </a:rPr>
              <a:t> </a:t>
            </a:r>
            <a:r>
              <a:rPr dirty="0" sz="1300" spc="114">
                <a:latin typeface="Trebuchet MS"/>
                <a:cs typeface="Trebuchet MS"/>
              </a:rPr>
              <a:t>–</a:t>
            </a:r>
            <a:r>
              <a:rPr dirty="0" sz="1300" spc="-90">
                <a:latin typeface="Trebuchet MS"/>
                <a:cs typeface="Trebuchet MS"/>
              </a:rPr>
              <a:t> </a:t>
            </a:r>
            <a:r>
              <a:rPr dirty="0" sz="1300">
                <a:latin typeface="Trebuchet MS"/>
                <a:cs typeface="Trebuchet MS"/>
              </a:rPr>
              <a:t>2028</a:t>
            </a:r>
            <a:r>
              <a:rPr dirty="0" sz="1300" spc="-80">
                <a:latin typeface="Trebuchet MS"/>
                <a:cs typeface="Trebuchet MS"/>
              </a:rPr>
              <a:t> </a:t>
            </a:r>
            <a:r>
              <a:rPr dirty="0" sz="1300">
                <a:latin typeface="Trebuchet MS"/>
                <a:cs typeface="Trebuchet MS"/>
              </a:rPr>
              <a:t>4</a:t>
            </a:r>
            <a:r>
              <a:rPr dirty="0" sz="1300" spc="-95">
                <a:latin typeface="Trebuchet MS"/>
                <a:cs typeface="Trebuchet MS"/>
              </a:rPr>
              <a:t> </a:t>
            </a:r>
            <a:r>
              <a:rPr dirty="0" sz="1300" spc="-30">
                <a:latin typeface="Trebuchet MS"/>
                <a:cs typeface="Trebuchet MS"/>
              </a:rPr>
              <a:t>waves,</a:t>
            </a:r>
            <a:r>
              <a:rPr dirty="0" sz="1300" spc="-65">
                <a:latin typeface="Trebuchet MS"/>
                <a:cs typeface="Trebuchet MS"/>
              </a:rPr>
              <a:t> </a:t>
            </a:r>
            <a:r>
              <a:rPr dirty="0" sz="1300">
                <a:latin typeface="Trebuchet MS"/>
                <a:cs typeface="Trebuchet MS"/>
              </a:rPr>
              <a:t>2000s</a:t>
            </a:r>
            <a:r>
              <a:rPr dirty="0" sz="1300" spc="-65">
                <a:latin typeface="Trebuchet MS"/>
                <a:cs typeface="Trebuchet MS"/>
              </a:rPr>
              <a:t> </a:t>
            </a:r>
            <a:r>
              <a:rPr dirty="0" sz="1300">
                <a:latin typeface="Trebuchet MS"/>
                <a:cs typeface="Trebuchet MS"/>
              </a:rPr>
              <a:t>&gt;</a:t>
            </a:r>
            <a:r>
              <a:rPr dirty="0" sz="1300" spc="-95">
                <a:latin typeface="Trebuchet MS"/>
                <a:cs typeface="Trebuchet MS"/>
              </a:rPr>
              <a:t> </a:t>
            </a:r>
            <a:r>
              <a:rPr dirty="0" sz="1300">
                <a:latin typeface="Trebuchet MS"/>
                <a:cs typeface="Trebuchet MS"/>
              </a:rPr>
              <a:t>3</a:t>
            </a:r>
            <a:r>
              <a:rPr dirty="0" sz="1300" spc="-90">
                <a:latin typeface="Trebuchet MS"/>
                <a:cs typeface="Trebuchet MS"/>
              </a:rPr>
              <a:t> </a:t>
            </a:r>
            <a:r>
              <a:rPr dirty="0" sz="1300">
                <a:latin typeface="Trebuchet MS"/>
                <a:cs typeface="Trebuchet MS"/>
              </a:rPr>
              <a:t>000</a:t>
            </a:r>
            <a:r>
              <a:rPr dirty="0" sz="1300" spc="-80">
                <a:latin typeface="Trebuchet MS"/>
                <a:cs typeface="Trebuchet MS"/>
              </a:rPr>
              <a:t> </a:t>
            </a:r>
            <a:r>
              <a:rPr dirty="0" sz="1300">
                <a:latin typeface="Trebuchet MS"/>
                <a:cs typeface="Trebuchet MS"/>
              </a:rPr>
              <a:t>BP</a:t>
            </a:r>
            <a:r>
              <a:rPr dirty="0" sz="1300" spc="-90">
                <a:latin typeface="Trebuchet MS"/>
                <a:cs typeface="Trebuchet MS"/>
              </a:rPr>
              <a:t> </a:t>
            </a:r>
            <a:r>
              <a:rPr dirty="0" sz="1300" spc="-10">
                <a:latin typeface="Trebuchet MS"/>
                <a:cs typeface="Trebuchet MS"/>
              </a:rPr>
              <a:t>and</a:t>
            </a:r>
            <a:r>
              <a:rPr dirty="0" sz="1300" spc="-105">
                <a:latin typeface="Trebuchet MS"/>
                <a:cs typeface="Trebuchet MS"/>
              </a:rPr>
              <a:t> </a:t>
            </a:r>
            <a:r>
              <a:rPr dirty="0" sz="1300" spc="75">
                <a:latin typeface="Trebuchet MS"/>
                <a:cs typeface="Trebuchet MS"/>
              </a:rPr>
              <a:t>DBS</a:t>
            </a:r>
            <a:r>
              <a:rPr dirty="0" sz="1300" spc="-90">
                <a:latin typeface="Trebuchet MS"/>
                <a:cs typeface="Trebuchet MS"/>
              </a:rPr>
              <a:t> </a:t>
            </a:r>
            <a:r>
              <a:rPr dirty="0" sz="1300" spc="-55">
                <a:latin typeface="Trebuchet MS"/>
                <a:cs typeface="Trebuchet MS"/>
              </a:rPr>
              <a:t>for</a:t>
            </a:r>
            <a:r>
              <a:rPr dirty="0" sz="1300" spc="-114">
                <a:latin typeface="Trebuchet MS"/>
                <a:cs typeface="Trebuchet MS"/>
              </a:rPr>
              <a:t> </a:t>
            </a:r>
            <a:r>
              <a:rPr dirty="0" sz="1300" spc="-35">
                <a:latin typeface="Trebuchet MS"/>
                <a:cs typeface="Trebuchet MS"/>
              </a:rPr>
              <a:t>diabetes,</a:t>
            </a:r>
            <a:r>
              <a:rPr dirty="0" sz="1300" spc="-80">
                <a:latin typeface="Trebuchet MS"/>
                <a:cs typeface="Trebuchet MS"/>
              </a:rPr>
              <a:t> </a:t>
            </a:r>
            <a:r>
              <a:rPr dirty="0" sz="1300" spc="-40">
                <a:latin typeface="Trebuchet MS"/>
                <a:cs typeface="Trebuchet MS"/>
              </a:rPr>
              <a:t>inflammation,</a:t>
            </a:r>
            <a:r>
              <a:rPr dirty="0" sz="1300" spc="-100">
                <a:latin typeface="Trebuchet MS"/>
                <a:cs typeface="Trebuchet MS"/>
              </a:rPr>
              <a:t> </a:t>
            </a:r>
            <a:r>
              <a:rPr dirty="0" sz="1300" spc="-30">
                <a:latin typeface="Trebuchet MS"/>
                <a:cs typeface="Trebuchet MS"/>
              </a:rPr>
              <a:t>cholesterol,</a:t>
            </a:r>
            <a:r>
              <a:rPr dirty="0" sz="1300" spc="-65">
                <a:latin typeface="Trebuchet MS"/>
                <a:cs typeface="Trebuchet MS"/>
              </a:rPr>
              <a:t> </a:t>
            </a:r>
            <a:r>
              <a:rPr dirty="0" sz="1300" spc="-10">
                <a:latin typeface="Trebuchet MS"/>
                <a:cs typeface="Trebuchet MS"/>
              </a:rPr>
              <a:t>and</a:t>
            </a:r>
            <a:r>
              <a:rPr dirty="0" sz="1300" spc="-110">
                <a:latin typeface="Trebuchet MS"/>
                <a:cs typeface="Trebuchet MS"/>
              </a:rPr>
              <a:t> </a:t>
            </a:r>
            <a:r>
              <a:rPr dirty="0" sz="1300" spc="-10">
                <a:latin typeface="Trebuchet MS"/>
                <a:cs typeface="Trebuchet MS"/>
              </a:rPr>
              <a:t>immune</a:t>
            </a:r>
            <a:r>
              <a:rPr dirty="0" sz="1300" spc="-80">
                <a:latin typeface="Trebuchet MS"/>
                <a:cs typeface="Trebuchet MS"/>
              </a:rPr>
              <a:t> </a:t>
            </a:r>
            <a:r>
              <a:rPr dirty="0" sz="1300" spc="-10">
                <a:latin typeface="Trebuchet MS"/>
                <a:cs typeface="Trebuchet MS"/>
              </a:rPr>
              <a:t>function</a:t>
            </a:r>
            <a:endParaRPr sz="1300">
              <a:latin typeface="Trebuchet MS"/>
              <a:cs typeface="Trebuchet MS"/>
            </a:endParaRPr>
          </a:p>
          <a:p>
            <a:pPr lvl="1">
              <a:lnSpc>
                <a:spcPct val="100000"/>
              </a:lnSpc>
              <a:buClr>
                <a:srgbClr val="202020"/>
              </a:buClr>
              <a:buFont typeface="Arial"/>
              <a:buChar char="○"/>
            </a:pPr>
            <a:endParaRPr sz="1300">
              <a:latin typeface="Trebuchet MS"/>
              <a:cs typeface="Trebuchet MS"/>
            </a:endParaRPr>
          </a:p>
          <a:p>
            <a:pPr lvl="1">
              <a:lnSpc>
                <a:spcPct val="100000"/>
              </a:lnSpc>
              <a:spcBef>
                <a:spcPts val="670"/>
              </a:spcBef>
              <a:buClr>
                <a:srgbClr val="202020"/>
              </a:buClr>
              <a:buFont typeface="Arial"/>
              <a:buChar char="○"/>
            </a:pPr>
            <a:endParaRPr sz="1300">
              <a:latin typeface="Trebuchet MS"/>
              <a:cs typeface="Trebuchet MS"/>
            </a:endParaRPr>
          </a:p>
          <a:p>
            <a:pPr marL="354965" indent="-342265">
              <a:lnSpc>
                <a:spcPct val="100000"/>
              </a:lnSpc>
              <a:buClr>
                <a:srgbClr val="202020"/>
              </a:buClr>
              <a:buFont typeface="Arial"/>
              <a:buChar char="●"/>
              <a:tabLst>
                <a:tab pos="354965" algn="l"/>
              </a:tabLst>
            </a:pPr>
            <a:r>
              <a:rPr dirty="0" sz="1800" spc="-40">
                <a:latin typeface="Trebuchet MS"/>
                <a:cs typeface="Trebuchet MS"/>
              </a:rPr>
              <a:t>Health</a:t>
            </a:r>
            <a:r>
              <a:rPr dirty="0" sz="1800" spc="-140">
                <a:latin typeface="Trebuchet MS"/>
                <a:cs typeface="Trebuchet MS"/>
              </a:rPr>
              <a:t> </a:t>
            </a:r>
            <a:r>
              <a:rPr dirty="0" sz="1800">
                <a:latin typeface="Trebuchet MS"/>
                <a:cs typeface="Trebuchet MS"/>
              </a:rPr>
              <a:t>and</a:t>
            </a:r>
            <a:r>
              <a:rPr dirty="0" sz="1800" spc="-150">
                <a:latin typeface="Trebuchet MS"/>
                <a:cs typeface="Trebuchet MS"/>
              </a:rPr>
              <a:t> </a:t>
            </a:r>
            <a:r>
              <a:rPr dirty="0" sz="1800" spc="-65">
                <a:latin typeface="Trebuchet MS"/>
                <a:cs typeface="Trebuchet MS"/>
              </a:rPr>
              <a:t>Retirement</a:t>
            </a:r>
            <a:r>
              <a:rPr dirty="0" sz="1800" spc="-140">
                <a:latin typeface="Trebuchet MS"/>
                <a:cs typeface="Trebuchet MS"/>
              </a:rPr>
              <a:t> </a:t>
            </a:r>
            <a:r>
              <a:rPr dirty="0" sz="1800" spc="-20">
                <a:latin typeface="Trebuchet MS"/>
                <a:cs typeface="Trebuchet MS"/>
              </a:rPr>
              <a:t>Study</a:t>
            </a:r>
            <a:r>
              <a:rPr dirty="0" sz="1800" spc="-150">
                <a:latin typeface="Trebuchet MS"/>
                <a:cs typeface="Trebuchet MS"/>
              </a:rPr>
              <a:t> </a:t>
            </a:r>
            <a:r>
              <a:rPr dirty="0" sz="1800" spc="-10">
                <a:latin typeface="Trebuchet MS"/>
                <a:cs typeface="Trebuchet MS"/>
              </a:rPr>
              <a:t>(HRS):</a:t>
            </a:r>
            <a:endParaRPr sz="1800">
              <a:latin typeface="Trebuchet MS"/>
              <a:cs typeface="Trebuchet MS"/>
            </a:endParaRPr>
          </a:p>
          <a:p>
            <a:pPr lvl="1" marL="812800" indent="-342900">
              <a:lnSpc>
                <a:spcPct val="100000"/>
              </a:lnSpc>
              <a:spcBef>
                <a:spcPts val="1735"/>
              </a:spcBef>
              <a:buClr>
                <a:srgbClr val="202020"/>
              </a:buClr>
              <a:buSzPct val="138461"/>
              <a:buFont typeface="Arial"/>
              <a:buChar char="○"/>
              <a:tabLst>
                <a:tab pos="812800" algn="l"/>
              </a:tabLst>
            </a:pPr>
            <a:r>
              <a:rPr dirty="0" sz="1300" spc="-25">
                <a:latin typeface="Trebuchet MS"/>
                <a:cs typeface="Trebuchet MS"/>
              </a:rPr>
              <a:t>National</a:t>
            </a:r>
            <a:r>
              <a:rPr dirty="0" sz="1300" spc="-80">
                <a:latin typeface="Trebuchet MS"/>
                <a:cs typeface="Trebuchet MS"/>
              </a:rPr>
              <a:t> </a:t>
            </a:r>
            <a:r>
              <a:rPr dirty="0" sz="1300" spc="-45">
                <a:latin typeface="Trebuchet MS"/>
                <a:cs typeface="Trebuchet MS"/>
              </a:rPr>
              <a:t>probability</a:t>
            </a:r>
            <a:r>
              <a:rPr dirty="0" sz="1300" spc="-90">
                <a:latin typeface="Trebuchet MS"/>
                <a:cs typeface="Trebuchet MS"/>
              </a:rPr>
              <a:t> </a:t>
            </a:r>
            <a:r>
              <a:rPr dirty="0" sz="1300" spc="-20">
                <a:latin typeface="Trebuchet MS"/>
                <a:cs typeface="Trebuchet MS"/>
              </a:rPr>
              <a:t>sample,</a:t>
            </a:r>
            <a:r>
              <a:rPr dirty="0" sz="1300" spc="-35">
                <a:latin typeface="Trebuchet MS"/>
                <a:cs typeface="Trebuchet MS"/>
              </a:rPr>
              <a:t> </a:t>
            </a:r>
            <a:r>
              <a:rPr dirty="0" sz="1300">
                <a:latin typeface="Trebuchet MS"/>
                <a:cs typeface="Trebuchet MS"/>
              </a:rPr>
              <a:t>2000s</a:t>
            </a:r>
            <a:r>
              <a:rPr dirty="0" sz="1300" spc="-55">
                <a:latin typeface="Trebuchet MS"/>
                <a:cs typeface="Trebuchet MS"/>
              </a:rPr>
              <a:t> </a:t>
            </a:r>
            <a:r>
              <a:rPr dirty="0" sz="1300">
                <a:latin typeface="Trebuchet MS"/>
                <a:cs typeface="Trebuchet MS"/>
              </a:rPr>
              <a:t>BP</a:t>
            </a:r>
            <a:r>
              <a:rPr dirty="0" sz="1300" spc="-70">
                <a:latin typeface="Trebuchet MS"/>
                <a:cs typeface="Trebuchet MS"/>
              </a:rPr>
              <a:t> </a:t>
            </a:r>
            <a:r>
              <a:rPr dirty="0" sz="1300" spc="-10">
                <a:latin typeface="Trebuchet MS"/>
                <a:cs typeface="Trebuchet MS"/>
              </a:rPr>
              <a:t>and</a:t>
            </a:r>
            <a:r>
              <a:rPr dirty="0" sz="1300" spc="-90">
                <a:latin typeface="Trebuchet MS"/>
                <a:cs typeface="Trebuchet MS"/>
              </a:rPr>
              <a:t> </a:t>
            </a:r>
            <a:r>
              <a:rPr dirty="0" sz="1300" spc="75">
                <a:latin typeface="Trebuchet MS"/>
                <a:cs typeface="Trebuchet MS"/>
              </a:rPr>
              <a:t>DBS</a:t>
            </a:r>
            <a:r>
              <a:rPr dirty="0" sz="1300" spc="-70">
                <a:latin typeface="Trebuchet MS"/>
                <a:cs typeface="Trebuchet MS"/>
              </a:rPr>
              <a:t> </a:t>
            </a:r>
            <a:r>
              <a:rPr dirty="0" sz="1300" spc="-55">
                <a:latin typeface="Trebuchet MS"/>
                <a:cs typeface="Trebuchet MS"/>
              </a:rPr>
              <a:t>for</a:t>
            </a:r>
            <a:r>
              <a:rPr dirty="0" sz="1300" spc="-95">
                <a:latin typeface="Trebuchet MS"/>
                <a:cs typeface="Trebuchet MS"/>
              </a:rPr>
              <a:t> </a:t>
            </a:r>
            <a:r>
              <a:rPr dirty="0" sz="1300" spc="-35">
                <a:latin typeface="Trebuchet MS"/>
                <a:cs typeface="Trebuchet MS"/>
              </a:rPr>
              <a:t>diabetes,</a:t>
            </a:r>
            <a:r>
              <a:rPr dirty="0" sz="1300" spc="-65">
                <a:latin typeface="Trebuchet MS"/>
                <a:cs typeface="Trebuchet MS"/>
              </a:rPr>
              <a:t> </a:t>
            </a:r>
            <a:r>
              <a:rPr dirty="0" sz="1300" spc="-40">
                <a:latin typeface="Trebuchet MS"/>
                <a:cs typeface="Trebuchet MS"/>
              </a:rPr>
              <a:t>inflammation,</a:t>
            </a:r>
            <a:r>
              <a:rPr dirty="0" sz="1300" spc="-65">
                <a:latin typeface="Trebuchet MS"/>
                <a:cs typeface="Trebuchet MS"/>
              </a:rPr>
              <a:t> </a:t>
            </a:r>
            <a:r>
              <a:rPr dirty="0" sz="1300" spc="-30">
                <a:latin typeface="Trebuchet MS"/>
                <a:cs typeface="Trebuchet MS"/>
              </a:rPr>
              <a:t>cholesterol,</a:t>
            </a:r>
            <a:r>
              <a:rPr dirty="0" sz="1300" spc="-65">
                <a:latin typeface="Trebuchet MS"/>
                <a:cs typeface="Trebuchet MS"/>
              </a:rPr>
              <a:t> </a:t>
            </a:r>
            <a:r>
              <a:rPr dirty="0" sz="1300" spc="-10">
                <a:latin typeface="Trebuchet MS"/>
                <a:cs typeface="Trebuchet MS"/>
              </a:rPr>
              <a:t>and</a:t>
            </a:r>
            <a:r>
              <a:rPr dirty="0" sz="1300" spc="-90">
                <a:latin typeface="Trebuchet MS"/>
                <a:cs typeface="Trebuchet MS"/>
              </a:rPr>
              <a:t> </a:t>
            </a:r>
            <a:r>
              <a:rPr dirty="0" sz="1300" spc="-10">
                <a:latin typeface="Trebuchet MS"/>
                <a:cs typeface="Trebuchet MS"/>
              </a:rPr>
              <a:t>immune</a:t>
            </a:r>
            <a:r>
              <a:rPr dirty="0" sz="1300" spc="-65">
                <a:latin typeface="Trebuchet MS"/>
                <a:cs typeface="Trebuchet MS"/>
              </a:rPr>
              <a:t> </a:t>
            </a:r>
            <a:r>
              <a:rPr dirty="0" sz="1300" spc="-10">
                <a:latin typeface="Trebuchet MS"/>
                <a:cs typeface="Trebuchet MS"/>
              </a:rPr>
              <a:t>function</a:t>
            </a:r>
            <a:endParaRPr sz="13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458878" rIns="0" bIns="0" rtlCol="0" vert="horz">
            <a:spAutoFit/>
          </a:bodyPr>
          <a:lstStyle/>
          <a:p>
            <a:pPr marL="17780">
              <a:lnSpc>
                <a:spcPct val="100000"/>
              </a:lnSpc>
              <a:spcBef>
                <a:spcPts val="95"/>
              </a:spcBef>
            </a:pPr>
            <a:r>
              <a:rPr dirty="0"/>
              <a:t>Secondary</a:t>
            </a:r>
            <a:r>
              <a:rPr dirty="0" spc="-170"/>
              <a:t> </a:t>
            </a:r>
            <a:r>
              <a:rPr dirty="0" spc="-20"/>
              <a:t>Data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00"/>
              </a:spcBef>
              <a:buClr>
                <a:srgbClr val="202020"/>
              </a:buClr>
              <a:buSzPct val="75000"/>
              <a:buFont typeface="Arial"/>
              <a:buChar char="●"/>
              <a:tabLst>
                <a:tab pos="354965" algn="l"/>
              </a:tabLst>
            </a:pPr>
            <a:r>
              <a:rPr dirty="0"/>
              <a:t>Sensitive</a:t>
            </a:r>
            <a:r>
              <a:rPr dirty="0" spc="-65"/>
              <a:t> </a:t>
            </a:r>
            <a:r>
              <a:rPr dirty="0"/>
              <a:t>Period</a:t>
            </a:r>
            <a:r>
              <a:rPr dirty="0" spc="-70"/>
              <a:t> </a:t>
            </a:r>
            <a:r>
              <a:rPr dirty="0" spc="-10"/>
              <a:t>Model</a:t>
            </a:r>
          </a:p>
          <a:p>
            <a:pPr lvl="1" marL="812800" indent="-342900">
              <a:lnSpc>
                <a:spcPct val="100000"/>
              </a:lnSpc>
              <a:spcBef>
                <a:spcPts val="1775"/>
              </a:spcBef>
              <a:buClr>
                <a:srgbClr val="202020"/>
              </a:buClr>
              <a:buSzPct val="94736"/>
              <a:buChar char="○"/>
              <a:tabLst>
                <a:tab pos="812800" algn="l"/>
              </a:tabLst>
            </a:pPr>
            <a:r>
              <a:rPr dirty="0" sz="1900">
                <a:solidFill>
                  <a:srgbClr val="585858"/>
                </a:solidFill>
                <a:latin typeface="Arial"/>
                <a:cs typeface="Arial"/>
              </a:rPr>
              <a:t>Latent</a:t>
            </a:r>
            <a:r>
              <a:rPr dirty="0" sz="1900" spc="-6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900" spc="-10">
                <a:solidFill>
                  <a:srgbClr val="585858"/>
                </a:solidFill>
                <a:latin typeface="Arial"/>
                <a:cs typeface="Arial"/>
              </a:rPr>
              <a:t>effects</a:t>
            </a:r>
            <a:endParaRPr sz="190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spcBef>
                <a:spcPts val="495"/>
              </a:spcBef>
              <a:buClr>
                <a:srgbClr val="202020"/>
              </a:buClr>
              <a:buSzPct val="75000"/>
              <a:buChar char="●"/>
              <a:tabLst>
                <a:tab pos="354965" algn="l"/>
              </a:tabLst>
            </a:pPr>
            <a:r>
              <a:rPr dirty="0" spc="-10"/>
              <a:t>Accumulation</a:t>
            </a:r>
            <a:r>
              <a:rPr dirty="0" spc="-65"/>
              <a:t> </a:t>
            </a:r>
            <a:r>
              <a:rPr dirty="0"/>
              <a:t>Life</a:t>
            </a:r>
            <a:r>
              <a:rPr dirty="0" spc="-75"/>
              <a:t> </a:t>
            </a:r>
            <a:r>
              <a:rPr dirty="0"/>
              <a:t>Course</a:t>
            </a:r>
            <a:r>
              <a:rPr dirty="0" spc="-70"/>
              <a:t> </a:t>
            </a:r>
            <a:r>
              <a:rPr dirty="0" spc="-10"/>
              <a:t>Model</a:t>
            </a:r>
          </a:p>
          <a:p>
            <a:pPr lvl="1" marL="812800" indent="-342900">
              <a:lnSpc>
                <a:spcPct val="100000"/>
              </a:lnSpc>
              <a:spcBef>
                <a:spcPts val="1760"/>
              </a:spcBef>
              <a:buClr>
                <a:srgbClr val="202020"/>
              </a:buClr>
              <a:buSzPct val="94736"/>
              <a:buChar char="○"/>
              <a:tabLst>
                <a:tab pos="812800" algn="l"/>
              </a:tabLst>
            </a:pPr>
            <a:r>
              <a:rPr dirty="0" sz="1900">
                <a:solidFill>
                  <a:srgbClr val="585858"/>
                </a:solidFill>
                <a:latin typeface="Arial"/>
                <a:cs typeface="Arial"/>
              </a:rPr>
              <a:t>Additive</a:t>
            </a:r>
            <a:r>
              <a:rPr dirty="0" sz="1900" spc="-4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900">
                <a:solidFill>
                  <a:srgbClr val="585858"/>
                </a:solidFill>
                <a:latin typeface="Arial"/>
                <a:cs typeface="Arial"/>
              </a:rPr>
              <a:t>and</a:t>
            </a:r>
            <a:r>
              <a:rPr dirty="0" sz="1900" spc="-4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900">
                <a:solidFill>
                  <a:srgbClr val="585858"/>
                </a:solidFill>
                <a:latin typeface="Arial"/>
                <a:cs typeface="Arial"/>
              </a:rPr>
              <a:t>interactive</a:t>
            </a:r>
            <a:r>
              <a:rPr dirty="0" sz="1900" spc="-4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900">
                <a:solidFill>
                  <a:srgbClr val="585858"/>
                </a:solidFill>
                <a:latin typeface="Arial"/>
                <a:cs typeface="Arial"/>
              </a:rPr>
              <a:t>exposures</a:t>
            </a:r>
            <a:r>
              <a:rPr dirty="0" sz="1900" spc="-1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900">
                <a:solidFill>
                  <a:srgbClr val="585858"/>
                </a:solidFill>
                <a:latin typeface="Arial"/>
                <a:cs typeface="Arial"/>
              </a:rPr>
              <a:t>to</a:t>
            </a:r>
            <a:r>
              <a:rPr dirty="0" sz="1900" spc="-6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900">
                <a:solidFill>
                  <a:srgbClr val="585858"/>
                </a:solidFill>
                <a:latin typeface="Arial"/>
                <a:cs typeface="Arial"/>
              </a:rPr>
              <a:t>recurrent</a:t>
            </a:r>
            <a:r>
              <a:rPr dirty="0" sz="1900" spc="-1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900">
                <a:solidFill>
                  <a:srgbClr val="585858"/>
                </a:solidFill>
                <a:latin typeface="Arial"/>
                <a:cs typeface="Arial"/>
              </a:rPr>
              <a:t>or</a:t>
            </a:r>
            <a:r>
              <a:rPr dirty="0" sz="1900" spc="-6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900">
                <a:solidFill>
                  <a:srgbClr val="585858"/>
                </a:solidFill>
                <a:latin typeface="Arial"/>
                <a:cs typeface="Arial"/>
              </a:rPr>
              <a:t>diverse</a:t>
            </a:r>
            <a:r>
              <a:rPr dirty="0" sz="1900" spc="-4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900" spc="-10">
                <a:solidFill>
                  <a:srgbClr val="585858"/>
                </a:solidFill>
                <a:latin typeface="Arial"/>
                <a:cs typeface="Arial"/>
              </a:rPr>
              <a:t>stressors</a:t>
            </a:r>
            <a:endParaRPr sz="190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spcBef>
                <a:spcPts val="500"/>
              </a:spcBef>
              <a:buClr>
                <a:srgbClr val="202020"/>
              </a:buClr>
              <a:buSzPct val="75000"/>
              <a:buChar char="●"/>
              <a:tabLst>
                <a:tab pos="354965" algn="l"/>
              </a:tabLst>
            </a:pPr>
            <a:r>
              <a:rPr dirty="0"/>
              <a:t>Pathway</a:t>
            </a:r>
            <a:r>
              <a:rPr dirty="0" spc="-100"/>
              <a:t> </a:t>
            </a:r>
            <a:r>
              <a:rPr dirty="0" spc="-10"/>
              <a:t>Model</a:t>
            </a:r>
          </a:p>
          <a:p>
            <a:pPr lvl="1" marL="812800" indent="-342900">
              <a:lnSpc>
                <a:spcPct val="100000"/>
              </a:lnSpc>
              <a:spcBef>
                <a:spcPts val="1770"/>
              </a:spcBef>
              <a:buClr>
                <a:srgbClr val="202020"/>
              </a:buClr>
              <a:buSzPct val="94736"/>
              <a:buChar char="○"/>
              <a:tabLst>
                <a:tab pos="812800" algn="l"/>
              </a:tabLst>
            </a:pPr>
            <a:r>
              <a:rPr dirty="0" sz="1900">
                <a:solidFill>
                  <a:srgbClr val="585858"/>
                </a:solidFill>
                <a:latin typeface="Arial"/>
                <a:cs typeface="Arial"/>
              </a:rPr>
              <a:t>Chains</a:t>
            </a:r>
            <a:r>
              <a:rPr dirty="0" sz="1900" spc="-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900">
                <a:solidFill>
                  <a:srgbClr val="585858"/>
                </a:solidFill>
                <a:latin typeface="Arial"/>
                <a:cs typeface="Arial"/>
              </a:rPr>
              <a:t>of</a:t>
            </a:r>
            <a:r>
              <a:rPr dirty="0" sz="1900" spc="-4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900" spc="-20">
                <a:solidFill>
                  <a:srgbClr val="585858"/>
                </a:solidFill>
                <a:latin typeface="Arial"/>
                <a:cs typeface="Arial"/>
              </a:rPr>
              <a:t>risk</a:t>
            </a:r>
            <a:endParaRPr sz="190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spcBef>
                <a:spcPts val="484"/>
              </a:spcBef>
              <a:buClr>
                <a:srgbClr val="202020"/>
              </a:buClr>
              <a:buSzPct val="75000"/>
              <a:buChar char="●"/>
              <a:tabLst>
                <a:tab pos="354965" algn="l"/>
              </a:tabLst>
            </a:pPr>
            <a:r>
              <a:rPr dirty="0"/>
              <a:t>Social</a:t>
            </a:r>
            <a:r>
              <a:rPr dirty="0" spc="-75"/>
              <a:t> </a:t>
            </a:r>
            <a:r>
              <a:rPr dirty="0"/>
              <a:t>mobility</a:t>
            </a:r>
            <a:r>
              <a:rPr dirty="0" spc="-85"/>
              <a:t> </a:t>
            </a:r>
            <a:r>
              <a:rPr dirty="0" spc="-10"/>
              <a:t>Model</a:t>
            </a:r>
          </a:p>
          <a:p>
            <a:pPr lvl="1" marL="812800" indent="-342900">
              <a:lnSpc>
                <a:spcPct val="100000"/>
              </a:lnSpc>
              <a:spcBef>
                <a:spcPts val="1775"/>
              </a:spcBef>
              <a:buClr>
                <a:srgbClr val="202020"/>
              </a:buClr>
              <a:buSzPct val="94736"/>
              <a:buChar char="○"/>
              <a:tabLst>
                <a:tab pos="812800" algn="l"/>
              </a:tabLst>
            </a:pPr>
            <a:r>
              <a:rPr dirty="0" sz="1900">
                <a:solidFill>
                  <a:srgbClr val="585858"/>
                </a:solidFill>
                <a:latin typeface="Arial"/>
                <a:cs typeface="Arial"/>
              </a:rPr>
              <a:t>Trajectories</a:t>
            </a:r>
            <a:r>
              <a:rPr dirty="0" sz="1900" spc="-3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900">
                <a:solidFill>
                  <a:srgbClr val="585858"/>
                </a:solidFill>
                <a:latin typeface="Arial"/>
                <a:cs typeface="Arial"/>
              </a:rPr>
              <a:t>of</a:t>
            </a:r>
            <a:r>
              <a:rPr dirty="0" sz="1900" spc="-5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900" spc="-10">
                <a:solidFill>
                  <a:srgbClr val="585858"/>
                </a:solidFill>
                <a:latin typeface="Arial"/>
                <a:cs typeface="Arial"/>
              </a:rPr>
              <a:t>mobility</a:t>
            </a:r>
            <a:endParaRPr sz="19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59740" y="1133602"/>
            <a:ext cx="10767060" cy="5283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300"/>
              <a:t>Life</a:t>
            </a:r>
            <a:r>
              <a:rPr dirty="0" sz="3300" spc="-114"/>
              <a:t> </a:t>
            </a:r>
            <a:r>
              <a:rPr dirty="0" sz="3300"/>
              <a:t>Course</a:t>
            </a:r>
            <a:r>
              <a:rPr dirty="0" sz="3300" spc="-130"/>
              <a:t> </a:t>
            </a:r>
            <a:r>
              <a:rPr dirty="0" sz="3300"/>
              <a:t>Perspective:</a:t>
            </a:r>
            <a:r>
              <a:rPr dirty="0" sz="3300" spc="-114"/>
              <a:t> </a:t>
            </a:r>
            <a:r>
              <a:rPr dirty="0" sz="3300"/>
              <a:t>Causality</a:t>
            </a:r>
            <a:r>
              <a:rPr dirty="0" sz="3300" spc="-110"/>
              <a:t> </a:t>
            </a:r>
            <a:r>
              <a:rPr dirty="0" sz="3300"/>
              <a:t>in</a:t>
            </a:r>
            <a:r>
              <a:rPr dirty="0" sz="3300" spc="-114"/>
              <a:t> </a:t>
            </a:r>
            <a:r>
              <a:rPr dirty="0" sz="3300"/>
              <a:t>Longitudinal</a:t>
            </a:r>
            <a:r>
              <a:rPr dirty="0" sz="3300" spc="-105"/>
              <a:t> </a:t>
            </a:r>
            <a:r>
              <a:rPr dirty="0" sz="3300" spc="-10"/>
              <a:t>Studies</a:t>
            </a:r>
            <a:endParaRPr sz="33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537159" y="2267203"/>
            <a:ext cx="2710180" cy="30435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100"/>
              </a:spcBef>
              <a:buFont typeface="Arial"/>
              <a:buChar char="●"/>
              <a:tabLst>
                <a:tab pos="299085" algn="l"/>
              </a:tabLst>
            </a:pPr>
            <a:r>
              <a:rPr dirty="0" sz="1800" spc="80">
                <a:latin typeface="Trebuchet MS"/>
                <a:cs typeface="Trebuchet MS"/>
              </a:rPr>
              <a:t>ABCD</a:t>
            </a:r>
            <a:r>
              <a:rPr dirty="0" sz="1800" spc="-155">
                <a:latin typeface="Trebuchet MS"/>
                <a:cs typeface="Trebuchet MS"/>
              </a:rPr>
              <a:t> </a:t>
            </a:r>
            <a:r>
              <a:rPr dirty="0" sz="1800">
                <a:latin typeface="Trebuchet MS"/>
                <a:cs typeface="Trebuchet MS"/>
              </a:rPr>
              <a:t>Open</a:t>
            </a:r>
            <a:r>
              <a:rPr dirty="0" sz="1800" spc="-175">
                <a:latin typeface="Trebuchet MS"/>
                <a:cs typeface="Trebuchet MS"/>
              </a:rPr>
              <a:t> </a:t>
            </a:r>
            <a:r>
              <a:rPr dirty="0" sz="1800" spc="-10">
                <a:latin typeface="Trebuchet MS"/>
                <a:cs typeface="Trebuchet MS"/>
              </a:rPr>
              <a:t>source</a:t>
            </a:r>
            <a:endParaRPr sz="18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70"/>
              </a:spcBef>
              <a:buFont typeface="Arial"/>
              <a:buChar char="●"/>
            </a:pPr>
            <a:endParaRPr sz="1800">
              <a:latin typeface="Trebuchet MS"/>
              <a:cs typeface="Trebuchet MS"/>
            </a:endParaRPr>
          </a:p>
          <a:p>
            <a:pPr marL="299085" indent="-286385">
              <a:lnSpc>
                <a:spcPct val="100000"/>
              </a:lnSpc>
              <a:buFont typeface="Arial"/>
              <a:buChar char="●"/>
              <a:tabLst>
                <a:tab pos="299085" algn="l"/>
              </a:tabLst>
            </a:pPr>
            <a:r>
              <a:rPr dirty="0" sz="1800" spc="55">
                <a:latin typeface="Trebuchet MS"/>
                <a:cs typeface="Trebuchet MS"/>
              </a:rPr>
              <a:t>MESA</a:t>
            </a:r>
            <a:endParaRPr sz="18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70"/>
              </a:spcBef>
              <a:buFont typeface="Arial"/>
              <a:buChar char="●"/>
            </a:pPr>
            <a:endParaRPr sz="1800">
              <a:latin typeface="Trebuchet MS"/>
              <a:cs typeface="Trebuchet MS"/>
            </a:endParaRPr>
          </a:p>
          <a:p>
            <a:pPr marL="299085" indent="-286385">
              <a:lnSpc>
                <a:spcPct val="100000"/>
              </a:lnSpc>
              <a:buFont typeface="Arial"/>
              <a:buChar char="●"/>
              <a:tabLst>
                <a:tab pos="299085" algn="l"/>
              </a:tabLst>
            </a:pPr>
            <a:r>
              <a:rPr dirty="0" sz="1800" spc="-10">
                <a:latin typeface="Trebuchet MS"/>
                <a:cs typeface="Trebuchet MS"/>
              </a:rPr>
              <a:t>CARDIA</a:t>
            </a:r>
            <a:endParaRPr sz="18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70"/>
              </a:spcBef>
              <a:buFont typeface="Arial"/>
              <a:buChar char="●"/>
            </a:pPr>
            <a:endParaRPr sz="1800">
              <a:latin typeface="Trebuchet MS"/>
              <a:cs typeface="Trebuchet MS"/>
            </a:endParaRPr>
          </a:p>
          <a:p>
            <a:pPr marL="299085" indent="-286385">
              <a:lnSpc>
                <a:spcPct val="100000"/>
              </a:lnSpc>
              <a:buFont typeface="Arial"/>
              <a:buChar char="●"/>
              <a:tabLst>
                <a:tab pos="299085" algn="l"/>
              </a:tabLst>
            </a:pPr>
            <a:r>
              <a:rPr dirty="0" sz="1800" spc="-20">
                <a:latin typeface="Trebuchet MS"/>
                <a:cs typeface="Trebuchet MS"/>
              </a:rPr>
              <a:t>Global</a:t>
            </a:r>
            <a:r>
              <a:rPr dirty="0" sz="1800" spc="-130">
                <a:latin typeface="Trebuchet MS"/>
                <a:cs typeface="Trebuchet MS"/>
              </a:rPr>
              <a:t> </a:t>
            </a:r>
            <a:r>
              <a:rPr dirty="0" sz="1800" spc="-30">
                <a:latin typeface="Trebuchet MS"/>
                <a:cs typeface="Trebuchet MS"/>
              </a:rPr>
              <a:t>Flourishing</a:t>
            </a:r>
            <a:r>
              <a:rPr dirty="0" sz="1800" spc="-155">
                <a:latin typeface="Trebuchet MS"/>
                <a:cs typeface="Trebuchet MS"/>
              </a:rPr>
              <a:t> </a:t>
            </a:r>
            <a:r>
              <a:rPr dirty="0" sz="1800" spc="-10">
                <a:latin typeface="Trebuchet MS"/>
                <a:cs typeface="Trebuchet MS"/>
              </a:rPr>
              <a:t>Study</a:t>
            </a:r>
            <a:endParaRPr sz="18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70"/>
              </a:spcBef>
              <a:buFont typeface="Arial"/>
              <a:buChar char="●"/>
            </a:pPr>
            <a:endParaRPr sz="1800">
              <a:latin typeface="Trebuchet MS"/>
              <a:cs typeface="Trebuchet MS"/>
            </a:endParaRPr>
          </a:p>
          <a:p>
            <a:pPr marL="299085" indent="-286385">
              <a:lnSpc>
                <a:spcPct val="100000"/>
              </a:lnSpc>
              <a:buFont typeface="Arial"/>
              <a:buChar char="●"/>
              <a:tabLst>
                <a:tab pos="299085" algn="l"/>
              </a:tabLst>
            </a:pPr>
            <a:r>
              <a:rPr dirty="0" sz="1800" spc="-20">
                <a:latin typeface="Trebuchet MS"/>
                <a:cs typeface="Trebuchet MS"/>
              </a:rPr>
              <a:t>ARIC</a:t>
            </a:r>
            <a:endParaRPr sz="18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70"/>
              </a:spcBef>
              <a:buFont typeface="Arial"/>
              <a:buChar char="●"/>
            </a:pPr>
            <a:endParaRPr sz="1800">
              <a:latin typeface="Trebuchet MS"/>
              <a:cs typeface="Trebuchet MS"/>
            </a:endParaRPr>
          </a:p>
          <a:p>
            <a:pPr marL="299085" indent="-286385">
              <a:lnSpc>
                <a:spcPct val="100000"/>
              </a:lnSpc>
              <a:spcBef>
                <a:spcPts val="5"/>
              </a:spcBef>
              <a:buFont typeface="Arial"/>
              <a:buChar char="●"/>
              <a:tabLst>
                <a:tab pos="299085" algn="l"/>
              </a:tabLst>
            </a:pPr>
            <a:r>
              <a:rPr dirty="0" sz="1800" spc="75">
                <a:latin typeface="Trebuchet MS"/>
                <a:cs typeface="Trebuchet MS"/>
              </a:rPr>
              <a:t>MIDUS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458878" rIns="0" bIns="0" rtlCol="0" vert="horz">
            <a:spAutoFit/>
          </a:bodyPr>
          <a:lstStyle/>
          <a:p>
            <a:pPr marL="17780">
              <a:lnSpc>
                <a:spcPct val="100000"/>
              </a:lnSpc>
              <a:spcBef>
                <a:spcPts val="95"/>
              </a:spcBef>
            </a:pPr>
            <a:r>
              <a:rPr dirty="0"/>
              <a:t>Secondary</a:t>
            </a:r>
            <a:r>
              <a:rPr dirty="0" spc="-170"/>
              <a:t> </a:t>
            </a:r>
            <a:r>
              <a:rPr dirty="0" spc="-20"/>
              <a:t>Data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84834" y="841755"/>
            <a:ext cx="10422255" cy="4949444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-50"/>
            <a:ext cx="12192000" cy="365760"/>
            <a:chOff x="0" y="-50"/>
            <a:chExt cx="12192000" cy="365760"/>
          </a:xfrm>
        </p:grpSpPr>
        <p:sp>
          <p:nvSpPr>
            <p:cNvPr id="3" name="object 3" descr=""/>
            <p:cNvSpPr/>
            <p:nvPr/>
          </p:nvSpPr>
          <p:spPr>
            <a:xfrm>
              <a:off x="0" y="-50"/>
              <a:ext cx="12192000" cy="222885"/>
            </a:xfrm>
            <a:custGeom>
              <a:avLst/>
              <a:gdLst/>
              <a:ahLst/>
              <a:cxnLst/>
              <a:rect l="l" t="t" r="r" b="b"/>
              <a:pathLst>
                <a:path w="12192000" h="222885">
                  <a:moveTo>
                    <a:pt x="12192000" y="0"/>
                  </a:moveTo>
                  <a:lnTo>
                    <a:pt x="0" y="0"/>
                  </a:lnTo>
                  <a:lnTo>
                    <a:pt x="0" y="222300"/>
                  </a:lnTo>
                  <a:lnTo>
                    <a:pt x="12192000" y="222300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B31B1B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62041" y="0"/>
              <a:ext cx="1808734" cy="365378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458878" rIns="0" bIns="0" rtlCol="0" vert="horz">
            <a:spAutoFit/>
          </a:bodyPr>
          <a:lstStyle/>
          <a:p>
            <a:pPr marL="17780">
              <a:lnSpc>
                <a:spcPct val="100000"/>
              </a:lnSpc>
              <a:spcBef>
                <a:spcPts val="95"/>
              </a:spcBef>
            </a:pPr>
            <a:r>
              <a:rPr dirty="0"/>
              <a:t>Data</a:t>
            </a:r>
            <a:r>
              <a:rPr dirty="0" spc="-90"/>
              <a:t> </a:t>
            </a:r>
            <a:r>
              <a:rPr dirty="0"/>
              <a:t>User</a:t>
            </a:r>
            <a:r>
              <a:rPr dirty="0" spc="-60"/>
              <a:t> </a:t>
            </a:r>
            <a:r>
              <a:rPr dirty="0" spc="-10"/>
              <a:t>Agreement</a:t>
            </a: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217103" y="2209738"/>
            <a:ext cx="5957947" cy="385291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-50"/>
            <a:ext cx="12192000" cy="365760"/>
            <a:chOff x="0" y="-50"/>
            <a:chExt cx="12192000" cy="365760"/>
          </a:xfrm>
        </p:grpSpPr>
        <p:sp>
          <p:nvSpPr>
            <p:cNvPr id="3" name="object 3" descr=""/>
            <p:cNvSpPr/>
            <p:nvPr/>
          </p:nvSpPr>
          <p:spPr>
            <a:xfrm>
              <a:off x="0" y="-50"/>
              <a:ext cx="12192000" cy="222885"/>
            </a:xfrm>
            <a:custGeom>
              <a:avLst/>
              <a:gdLst/>
              <a:ahLst/>
              <a:cxnLst/>
              <a:rect l="l" t="t" r="r" b="b"/>
              <a:pathLst>
                <a:path w="12192000" h="222885">
                  <a:moveTo>
                    <a:pt x="12192000" y="0"/>
                  </a:moveTo>
                  <a:lnTo>
                    <a:pt x="0" y="0"/>
                  </a:lnTo>
                  <a:lnTo>
                    <a:pt x="0" y="222300"/>
                  </a:lnTo>
                  <a:lnTo>
                    <a:pt x="12192000" y="222300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B31B1B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62041" y="0"/>
              <a:ext cx="1808734" cy="365378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458878" rIns="0" bIns="0" rtlCol="0" vert="horz">
            <a:spAutoFit/>
          </a:bodyPr>
          <a:lstStyle/>
          <a:p>
            <a:pPr marL="17780">
              <a:lnSpc>
                <a:spcPct val="100000"/>
              </a:lnSpc>
              <a:spcBef>
                <a:spcPts val="95"/>
              </a:spcBef>
            </a:pPr>
            <a:r>
              <a:rPr dirty="0" spc="-10"/>
              <a:t>BIOLINCC</a:t>
            </a: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95236" y="100035"/>
            <a:ext cx="11601577" cy="6657973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97877" y="1066749"/>
            <a:ext cx="11289538" cy="480872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574040" y="1532890"/>
            <a:ext cx="5181600" cy="492188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00"/>
              </a:spcBef>
              <a:buClr>
                <a:srgbClr val="202020"/>
              </a:buClr>
              <a:buSzPct val="75000"/>
              <a:buFont typeface="Arial"/>
              <a:buChar char="●"/>
              <a:tabLst>
                <a:tab pos="354965" algn="l"/>
              </a:tabLst>
            </a:pPr>
            <a:r>
              <a:rPr dirty="0" sz="2400">
                <a:latin typeface="Arial"/>
                <a:cs typeface="Arial"/>
              </a:rPr>
              <a:t>Take</a:t>
            </a:r>
            <a:r>
              <a:rPr dirty="0" sz="2400" spc="-7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snacks</a:t>
            </a:r>
            <a:r>
              <a:rPr dirty="0" sz="2400" spc="-6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and</a:t>
            </a:r>
            <a:r>
              <a:rPr dirty="0" sz="2400" spc="-55">
                <a:latin typeface="Arial"/>
                <a:cs typeface="Arial"/>
              </a:rPr>
              <a:t> </a:t>
            </a:r>
            <a:r>
              <a:rPr dirty="0" sz="2400" spc="-10">
                <a:latin typeface="Arial"/>
                <a:cs typeface="Arial"/>
              </a:rPr>
              <a:t>swag!</a:t>
            </a:r>
            <a:endParaRPr sz="240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spcBef>
                <a:spcPts val="140"/>
              </a:spcBef>
              <a:buClr>
                <a:srgbClr val="202020"/>
              </a:buClr>
              <a:buSzPct val="75000"/>
              <a:buChar char="●"/>
              <a:tabLst>
                <a:tab pos="354965" algn="l"/>
              </a:tabLst>
            </a:pPr>
            <a:r>
              <a:rPr dirty="0" sz="2400" spc="-10">
                <a:latin typeface="Arial"/>
                <a:cs typeface="Arial"/>
              </a:rPr>
              <a:t>Goals</a:t>
            </a:r>
            <a:endParaRPr sz="240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spcBef>
                <a:spcPts val="150"/>
              </a:spcBef>
              <a:buClr>
                <a:srgbClr val="202020"/>
              </a:buClr>
              <a:buSzPct val="75000"/>
              <a:buChar char="●"/>
              <a:tabLst>
                <a:tab pos="354965" algn="l"/>
              </a:tabLst>
            </a:pPr>
            <a:r>
              <a:rPr dirty="0" sz="2400">
                <a:latin typeface="Arial"/>
                <a:cs typeface="Arial"/>
              </a:rPr>
              <a:t>Recap</a:t>
            </a:r>
            <a:r>
              <a:rPr dirty="0" sz="2400" spc="-4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from</a:t>
            </a:r>
            <a:r>
              <a:rPr dirty="0" sz="2400" spc="-5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Last</a:t>
            </a:r>
            <a:r>
              <a:rPr dirty="0" sz="2400" spc="-50">
                <a:latin typeface="Arial"/>
                <a:cs typeface="Arial"/>
              </a:rPr>
              <a:t> </a:t>
            </a:r>
            <a:r>
              <a:rPr dirty="0" sz="2400" spc="-10">
                <a:latin typeface="Arial"/>
                <a:cs typeface="Arial"/>
              </a:rPr>
              <a:t>Workshop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5"/>
              </a:spcBef>
              <a:buClr>
                <a:srgbClr val="202020"/>
              </a:buClr>
              <a:buFont typeface="Arial"/>
              <a:buChar char="●"/>
            </a:pPr>
            <a:endParaRPr sz="240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spcBef>
                <a:spcPts val="5"/>
              </a:spcBef>
              <a:buClr>
                <a:srgbClr val="202020"/>
              </a:buClr>
              <a:buSzPct val="75000"/>
              <a:buChar char="●"/>
              <a:tabLst>
                <a:tab pos="354965" algn="l"/>
              </a:tabLst>
            </a:pPr>
            <a:r>
              <a:rPr dirty="0" sz="2400" spc="-10">
                <a:latin typeface="Arial"/>
                <a:cs typeface="Arial"/>
              </a:rPr>
              <a:t>Biomarkers</a:t>
            </a:r>
            <a:endParaRPr sz="240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spcBef>
                <a:spcPts val="140"/>
              </a:spcBef>
              <a:buClr>
                <a:srgbClr val="202020"/>
              </a:buClr>
              <a:buSzPct val="75000"/>
              <a:buChar char="●"/>
              <a:tabLst>
                <a:tab pos="354965" algn="l"/>
              </a:tabLst>
            </a:pPr>
            <a:r>
              <a:rPr dirty="0" sz="2400" spc="-10">
                <a:latin typeface="Arial"/>
                <a:cs typeface="Arial"/>
              </a:rPr>
              <a:t>Advantages</a:t>
            </a:r>
            <a:endParaRPr sz="240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spcBef>
                <a:spcPts val="150"/>
              </a:spcBef>
              <a:buClr>
                <a:srgbClr val="202020"/>
              </a:buClr>
              <a:buSzPct val="75000"/>
              <a:buChar char="●"/>
              <a:tabLst>
                <a:tab pos="354965" algn="l"/>
              </a:tabLst>
            </a:pPr>
            <a:r>
              <a:rPr dirty="0" sz="2400" spc="-10">
                <a:latin typeface="Arial"/>
                <a:cs typeface="Arial"/>
              </a:rPr>
              <a:t>Challenges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5"/>
              </a:spcBef>
              <a:buClr>
                <a:srgbClr val="202020"/>
              </a:buClr>
              <a:buFont typeface="Arial"/>
              <a:buChar char="●"/>
            </a:pPr>
            <a:endParaRPr sz="240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buClr>
                <a:srgbClr val="202020"/>
              </a:buClr>
              <a:buSzPct val="75000"/>
              <a:buChar char="●"/>
              <a:tabLst>
                <a:tab pos="354965" algn="l"/>
              </a:tabLst>
            </a:pPr>
            <a:r>
              <a:rPr dirty="0" sz="2400">
                <a:latin typeface="Arial"/>
                <a:cs typeface="Arial"/>
              </a:rPr>
              <a:t>Dried</a:t>
            </a:r>
            <a:r>
              <a:rPr dirty="0" sz="2400" spc="-6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Blood</a:t>
            </a:r>
            <a:r>
              <a:rPr dirty="0" sz="2400" spc="-5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Spot</a:t>
            </a:r>
            <a:r>
              <a:rPr dirty="0" sz="2400" spc="-65">
                <a:latin typeface="Arial"/>
                <a:cs typeface="Arial"/>
              </a:rPr>
              <a:t> </a:t>
            </a:r>
            <a:r>
              <a:rPr dirty="0" sz="2400" spc="-10">
                <a:latin typeface="Arial"/>
                <a:cs typeface="Arial"/>
              </a:rPr>
              <a:t>Samples</a:t>
            </a:r>
            <a:endParaRPr sz="240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spcBef>
                <a:spcPts val="145"/>
              </a:spcBef>
              <a:buClr>
                <a:srgbClr val="202020"/>
              </a:buClr>
              <a:buSzPct val="75000"/>
              <a:buChar char="●"/>
              <a:tabLst>
                <a:tab pos="354965" algn="l"/>
              </a:tabLst>
            </a:pPr>
            <a:r>
              <a:rPr dirty="0" sz="2400">
                <a:latin typeface="Arial"/>
                <a:cs typeface="Arial"/>
              </a:rPr>
              <a:t>Procedure</a:t>
            </a:r>
            <a:r>
              <a:rPr dirty="0" sz="2400" spc="-4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for</a:t>
            </a:r>
            <a:r>
              <a:rPr dirty="0" sz="2400" spc="-50">
                <a:latin typeface="Arial"/>
                <a:cs typeface="Arial"/>
              </a:rPr>
              <a:t> </a:t>
            </a:r>
            <a:r>
              <a:rPr dirty="0" sz="2400" spc="-10">
                <a:latin typeface="Arial"/>
                <a:cs typeface="Arial"/>
              </a:rPr>
              <a:t>Collection</a:t>
            </a:r>
            <a:endParaRPr sz="240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spcBef>
                <a:spcPts val="145"/>
              </a:spcBef>
              <a:buClr>
                <a:srgbClr val="202020"/>
              </a:buClr>
              <a:buSzPct val="75000"/>
              <a:buChar char="●"/>
              <a:tabLst>
                <a:tab pos="354965" algn="l"/>
              </a:tabLst>
            </a:pPr>
            <a:r>
              <a:rPr dirty="0" sz="2400">
                <a:latin typeface="Arial"/>
                <a:cs typeface="Arial"/>
              </a:rPr>
              <a:t>Laboratory</a:t>
            </a:r>
            <a:r>
              <a:rPr dirty="0" sz="2400" spc="-9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Analysis</a:t>
            </a:r>
            <a:r>
              <a:rPr dirty="0" sz="2400" spc="-7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and</a:t>
            </a:r>
            <a:r>
              <a:rPr dirty="0" sz="2400" spc="-105">
                <a:latin typeface="Arial"/>
                <a:cs typeface="Arial"/>
              </a:rPr>
              <a:t> </a:t>
            </a:r>
            <a:r>
              <a:rPr dirty="0" sz="2400" spc="-10">
                <a:latin typeface="Arial"/>
                <a:cs typeface="Arial"/>
              </a:rPr>
              <a:t>Databases</a:t>
            </a:r>
            <a:endParaRPr sz="240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spcBef>
                <a:spcPts val="2545"/>
              </a:spcBef>
              <a:buClr>
                <a:srgbClr val="202020"/>
              </a:buClr>
              <a:buSzPct val="75000"/>
              <a:buChar char="●"/>
              <a:tabLst>
                <a:tab pos="354965" algn="l"/>
              </a:tabLst>
            </a:pPr>
            <a:r>
              <a:rPr dirty="0" sz="2400" spc="-10">
                <a:latin typeface="Arial"/>
                <a:cs typeface="Arial"/>
              </a:rPr>
              <a:t>Evaluation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59740" y="656920"/>
            <a:ext cx="1642110" cy="58928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10"/>
              <a:t>Agenda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574040" y="1739422"/>
            <a:ext cx="8668385" cy="971550"/>
          </a:xfrm>
          <a:prstGeom prst="rect">
            <a:avLst/>
          </a:prstGeom>
        </p:spPr>
        <p:txBody>
          <a:bodyPr wrap="square" lIns="0" tIns="120014" rIns="0" bIns="0" rtlCol="0" vert="horz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944"/>
              </a:spcBef>
              <a:buClr>
                <a:srgbClr val="202020"/>
              </a:buClr>
              <a:buSzPct val="75000"/>
              <a:buFont typeface="Arial"/>
              <a:buChar char="●"/>
              <a:tabLst>
                <a:tab pos="354965" algn="l"/>
              </a:tabLst>
            </a:pPr>
            <a:r>
              <a:rPr dirty="0" sz="2400">
                <a:latin typeface="Arial"/>
                <a:cs typeface="Arial"/>
              </a:rPr>
              <a:t>Request</a:t>
            </a:r>
            <a:r>
              <a:rPr dirty="0" sz="2400" spc="-3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for</a:t>
            </a:r>
            <a:r>
              <a:rPr dirty="0" sz="2400" spc="-45">
                <a:latin typeface="Arial"/>
                <a:cs typeface="Arial"/>
              </a:rPr>
              <a:t> </a:t>
            </a:r>
            <a:r>
              <a:rPr dirty="0" sz="2400" spc="-20">
                <a:latin typeface="Arial"/>
                <a:cs typeface="Arial"/>
              </a:rPr>
              <a:t>data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40"/>
              </a:spcBef>
            </a:pPr>
            <a:r>
              <a:rPr dirty="0" u="sng" sz="2400" spc="-20">
                <a:solidFill>
                  <a:srgbClr val="0D5BDC"/>
                </a:solidFill>
                <a:uFill>
                  <a:solidFill>
                    <a:srgbClr val="0D5BDC"/>
                  </a:solidFill>
                </a:uFill>
                <a:latin typeface="Arial"/>
                <a:cs typeface="Arial"/>
                <a:hlinkClick r:id="rId2"/>
              </a:rPr>
              <a:t>https://socialsciences.cornell.edu/research-</a:t>
            </a:r>
            <a:r>
              <a:rPr dirty="0" u="sng" sz="2400" spc="-10">
                <a:solidFill>
                  <a:srgbClr val="0D5BDC"/>
                </a:solidFill>
                <a:uFill>
                  <a:solidFill>
                    <a:srgbClr val="0D5BDC"/>
                  </a:solidFill>
                </a:uFill>
                <a:latin typeface="Arial"/>
                <a:cs typeface="Arial"/>
                <a:hlinkClick r:id="rId2"/>
              </a:rPr>
              <a:t>support/request-</a:t>
            </a:r>
            <a:r>
              <a:rPr dirty="0" u="sng" sz="2400" spc="-20">
                <a:solidFill>
                  <a:srgbClr val="0D5BDC"/>
                </a:solidFill>
                <a:uFill>
                  <a:solidFill>
                    <a:srgbClr val="0D5BDC"/>
                  </a:solidFill>
                </a:uFill>
                <a:latin typeface="Arial"/>
                <a:cs typeface="Arial"/>
                <a:hlinkClick r:id="rId2"/>
              </a:rPr>
              <a:t>data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458878" rIns="0" bIns="0" rtlCol="0" vert="horz">
            <a:spAutoFit/>
          </a:bodyPr>
          <a:lstStyle/>
          <a:p>
            <a:pPr marL="17780">
              <a:lnSpc>
                <a:spcPct val="100000"/>
              </a:lnSpc>
              <a:spcBef>
                <a:spcPts val="95"/>
              </a:spcBef>
            </a:pPr>
            <a:r>
              <a:rPr dirty="0"/>
              <a:t>CCSS</a:t>
            </a:r>
            <a:r>
              <a:rPr dirty="0" spc="-80"/>
              <a:t> </a:t>
            </a:r>
            <a:r>
              <a:rPr dirty="0"/>
              <a:t>Other</a:t>
            </a:r>
            <a:r>
              <a:rPr dirty="0" spc="-90"/>
              <a:t> </a:t>
            </a:r>
            <a:r>
              <a:rPr dirty="0" spc="-10"/>
              <a:t>Resources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674745" y="2940329"/>
            <a:ext cx="6137909" cy="3497071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574040" y="1739422"/>
            <a:ext cx="4311650" cy="971550"/>
          </a:xfrm>
          <a:prstGeom prst="rect">
            <a:avLst/>
          </a:prstGeom>
        </p:spPr>
        <p:txBody>
          <a:bodyPr wrap="square" lIns="0" tIns="120014" rIns="0" bIns="0" rtlCol="0" vert="horz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944"/>
              </a:spcBef>
              <a:buClr>
                <a:srgbClr val="202020"/>
              </a:buClr>
              <a:buSzPct val="75000"/>
              <a:buFont typeface="Arial"/>
              <a:buChar char="●"/>
              <a:tabLst>
                <a:tab pos="354965" algn="l"/>
              </a:tabLst>
            </a:pPr>
            <a:r>
              <a:rPr dirty="0" sz="2400">
                <a:latin typeface="Arial"/>
                <a:cs typeface="Arial"/>
              </a:rPr>
              <a:t>Data</a:t>
            </a:r>
            <a:r>
              <a:rPr dirty="0" sz="2400" spc="-55">
                <a:latin typeface="Arial"/>
                <a:cs typeface="Arial"/>
              </a:rPr>
              <a:t> </a:t>
            </a:r>
            <a:r>
              <a:rPr dirty="0" sz="2400" spc="-10">
                <a:latin typeface="Arial"/>
                <a:cs typeface="Arial"/>
              </a:rPr>
              <a:t>Archive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40"/>
              </a:spcBef>
            </a:pPr>
            <a:r>
              <a:rPr dirty="0" u="sng" sz="2400" spc="-10">
                <a:solidFill>
                  <a:srgbClr val="0D5BDC"/>
                </a:solidFill>
                <a:uFill>
                  <a:solidFill>
                    <a:srgbClr val="0D5BDC"/>
                  </a:solidFill>
                </a:uFill>
                <a:latin typeface="Arial"/>
                <a:cs typeface="Arial"/>
                <a:hlinkClick r:id="rId2"/>
              </a:rPr>
              <a:t>https://archive.ciser.cornell.edu/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458878" rIns="0" bIns="0" rtlCol="0" vert="horz">
            <a:spAutoFit/>
          </a:bodyPr>
          <a:lstStyle/>
          <a:p>
            <a:pPr marL="17780">
              <a:lnSpc>
                <a:spcPct val="100000"/>
              </a:lnSpc>
              <a:spcBef>
                <a:spcPts val="95"/>
              </a:spcBef>
            </a:pPr>
            <a:r>
              <a:rPr dirty="0"/>
              <a:t>CCSS</a:t>
            </a:r>
            <a:r>
              <a:rPr dirty="0" spc="-80"/>
              <a:t> </a:t>
            </a:r>
            <a:r>
              <a:rPr dirty="0"/>
              <a:t>Other</a:t>
            </a:r>
            <a:r>
              <a:rPr dirty="0" spc="-90"/>
              <a:t> </a:t>
            </a:r>
            <a:r>
              <a:rPr dirty="0" spc="-10"/>
              <a:t>Resources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405123" y="2903169"/>
            <a:ext cx="7422769" cy="3172841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-50"/>
            <a:ext cx="12192000" cy="365760"/>
            <a:chOff x="0" y="-50"/>
            <a:chExt cx="12192000" cy="365760"/>
          </a:xfrm>
        </p:grpSpPr>
        <p:sp>
          <p:nvSpPr>
            <p:cNvPr id="3" name="object 3" descr=""/>
            <p:cNvSpPr/>
            <p:nvPr/>
          </p:nvSpPr>
          <p:spPr>
            <a:xfrm>
              <a:off x="0" y="-50"/>
              <a:ext cx="12192000" cy="222885"/>
            </a:xfrm>
            <a:custGeom>
              <a:avLst/>
              <a:gdLst/>
              <a:ahLst/>
              <a:cxnLst/>
              <a:rect l="l" t="t" r="r" b="b"/>
              <a:pathLst>
                <a:path w="12192000" h="222885">
                  <a:moveTo>
                    <a:pt x="12192000" y="0"/>
                  </a:moveTo>
                  <a:lnTo>
                    <a:pt x="0" y="0"/>
                  </a:lnTo>
                  <a:lnTo>
                    <a:pt x="0" y="222300"/>
                  </a:lnTo>
                  <a:lnTo>
                    <a:pt x="12192000" y="222300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B31B1B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62041" y="0"/>
              <a:ext cx="1808734" cy="365378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988433" y="548767"/>
            <a:ext cx="2215515" cy="58928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10"/>
              <a:t>Evaluation</a:t>
            </a: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652397" y="1371574"/>
            <a:ext cx="4891908" cy="489190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574040" y="1846529"/>
            <a:ext cx="10965815" cy="321246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00"/>
              </a:spcBef>
              <a:buClr>
                <a:srgbClr val="202020"/>
              </a:buClr>
              <a:buSzPct val="75000"/>
              <a:buFont typeface="Arial"/>
              <a:buChar char="●"/>
              <a:tabLst>
                <a:tab pos="354965" algn="l"/>
              </a:tabLst>
            </a:pPr>
            <a:r>
              <a:rPr dirty="0" sz="2400">
                <a:latin typeface="Arial"/>
                <a:cs typeface="Arial"/>
              </a:rPr>
              <a:t>Upon</a:t>
            </a:r>
            <a:r>
              <a:rPr dirty="0" sz="2400" spc="-13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completion</a:t>
            </a:r>
            <a:r>
              <a:rPr dirty="0" sz="2400" spc="-11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participants</a:t>
            </a:r>
            <a:r>
              <a:rPr dirty="0" sz="2400" spc="-100">
                <a:latin typeface="Arial"/>
                <a:cs typeface="Arial"/>
              </a:rPr>
              <a:t> </a:t>
            </a:r>
            <a:r>
              <a:rPr dirty="0" sz="2400" spc="-10">
                <a:latin typeface="Arial"/>
                <a:cs typeface="Arial"/>
              </a:rPr>
              <a:t>will:</a:t>
            </a:r>
            <a:endParaRPr sz="2400">
              <a:latin typeface="Arial"/>
              <a:cs typeface="Arial"/>
            </a:endParaRPr>
          </a:p>
          <a:p>
            <a:pPr lvl="1" marL="812800" indent="-342900">
              <a:lnSpc>
                <a:spcPct val="100000"/>
              </a:lnSpc>
              <a:spcBef>
                <a:spcPts val="2030"/>
              </a:spcBef>
              <a:buClr>
                <a:srgbClr val="202020"/>
              </a:buClr>
              <a:buSzPct val="94736"/>
              <a:buChar char="○"/>
              <a:tabLst>
                <a:tab pos="812800" algn="l"/>
              </a:tabLst>
            </a:pPr>
            <a:r>
              <a:rPr dirty="0" sz="1900">
                <a:latin typeface="Arial"/>
                <a:cs typeface="Arial"/>
              </a:rPr>
              <a:t>Be</a:t>
            </a:r>
            <a:r>
              <a:rPr dirty="0" sz="1900" spc="-65">
                <a:latin typeface="Arial"/>
                <a:cs typeface="Arial"/>
              </a:rPr>
              <a:t> </a:t>
            </a:r>
            <a:r>
              <a:rPr dirty="0" sz="1900">
                <a:latin typeface="Arial"/>
                <a:cs typeface="Arial"/>
              </a:rPr>
              <a:t>able</a:t>
            </a:r>
            <a:r>
              <a:rPr dirty="0" sz="1900" spc="-40">
                <a:latin typeface="Arial"/>
                <a:cs typeface="Arial"/>
              </a:rPr>
              <a:t> </a:t>
            </a:r>
            <a:r>
              <a:rPr dirty="0" sz="1900">
                <a:latin typeface="Arial"/>
                <a:cs typeface="Arial"/>
              </a:rPr>
              <a:t>to</a:t>
            </a:r>
            <a:r>
              <a:rPr dirty="0" sz="1900" spc="-60">
                <a:latin typeface="Arial"/>
                <a:cs typeface="Arial"/>
              </a:rPr>
              <a:t> </a:t>
            </a:r>
            <a:r>
              <a:rPr dirty="0" sz="1900">
                <a:latin typeface="Arial"/>
                <a:cs typeface="Arial"/>
              </a:rPr>
              <a:t>assess</a:t>
            </a:r>
            <a:r>
              <a:rPr dirty="0" sz="1900" spc="-45">
                <a:latin typeface="Arial"/>
                <a:cs typeface="Arial"/>
              </a:rPr>
              <a:t> </a:t>
            </a:r>
            <a:r>
              <a:rPr dirty="0" sz="1900">
                <a:latin typeface="Arial"/>
                <a:cs typeface="Arial"/>
              </a:rPr>
              <a:t>the</a:t>
            </a:r>
            <a:r>
              <a:rPr dirty="0" sz="1900" spc="-50">
                <a:latin typeface="Arial"/>
                <a:cs typeface="Arial"/>
              </a:rPr>
              <a:t> </a:t>
            </a:r>
            <a:r>
              <a:rPr dirty="0" sz="1900" b="1">
                <a:latin typeface="Arial"/>
                <a:cs typeface="Arial"/>
              </a:rPr>
              <a:t>relevance </a:t>
            </a:r>
            <a:r>
              <a:rPr dirty="0" sz="1900">
                <a:latin typeface="Arial"/>
                <a:cs typeface="Arial"/>
              </a:rPr>
              <a:t>of</a:t>
            </a:r>
            <a:r>
              <a:rPr dirty="0" sz="1900" spc="-65">
                <a:latin typeface="Arial"/>
                <a:cs typeface="Arial"/>
              </a:rPr>
              <a:t> </a:t>
            </a:r>
            <a:r>
              <a:rPr dirty="0" sz="1900">
                <a:latin typeface="Arial"/>
                <a:cs typeface="Arial"/>
              </a:rPr>
              <a:t>incorporating</a:t>
            </a:r>
            <a:r>
              <a:rPr dirty="0" sz="1900" spc="-10">
                <a:latin typeface="Arial"/>
                <a:cs typeface="Arial"/>
              </a:rPr>
              <a:t> </a:t>
            </a:r>
            <a:r>
              <a:rPr dirty="0" sz="1900">
                <a:latin typeface="Arial"/>
                <a:cs typeface="Arial"/>
              </a:rPr>
              <a:t>biomarker</a:t>
            </a:r>
            <a:r>
              <a:rPr dirty="0" sz="1900" spc="-30">
                <a:latin typeface="Arial"/>
                <a:cs typeface="Arial"/>
              </a:rPr>
              <a:t> </a:t>
            </a:r>
            <a:r>
              <a:rPr dirty="0" sz="1900">
                <a:latin typeface="Arial"/>
                <a:cs typeface="Arial"/>
              </a:rPr>
              <a:t>measures</a:t>
            </a:r>
            <a:r>
              <a:rPr dirty="0" sz="1900" spc="-30">
                <a:latin typeface="Arial"/>
                <a:cs typeface="Arial"/>
              </a:rPr>
              <a:t> </a:t>
            </a:r>
            <a:r>
              <a:rPr dirty="0" sz="1900">
                <a:latin typeface="Arial"/>
                <a:cs typeface="Arial"/>
              </a:rPr>
              <a:t>into</a:t>
            </a:r>
            <a:r>
              <a:rPr dirty="0" sz="1900" spc="-50">
                <a:latin typeface="Arial"/>
                <a:cs typeface="Arial"/>
              </a:rPr>
              <a:t> </a:t>
            </a:r>
            <a:r>
              <a:rPr dirty="0" sz="1900">
                <a:latin typeface="Arial"/>
                <a:cs typeface="Arial"/>
              </a:rPr>
              <a:t>their</a:t>
            </a:r>
            <a:r>
              <a:rPr dirty="0" sz="1900" spc="-45">
                <a:latin typeface="Arial"/>
                <a:cs typeface="Arial"/>
              </a:rPr>
              <a:t> </a:t>
            </a:r>
            <a:r>
              <a:rPr dirty="0" sz="1900" spc="-10">
                <a:latin typeface="Arial"/>
                <a:cs typeface="Arial"/>
              </a:rPr>
              <a:t>research.</a:t>
            </a:r>
            <a:endParaRPr sz="1900">
              <a:latin typeface="Arial"/>
              <a:cs typeface="Arial"/>
            </a:endParaRPr>
          </a:p>
          <a:p>
            <a:pPr lvl="1" marL="812800" marR="198755" indent="-343535">
              <a:lnSpc>
                <a:spcPct val="115300"/>
              </a:lnSpc>
              <a:spcBef>
                <a:spcPts val="1580"/>
              </a:spcBef>
              <a:buClr>
                <a:srgbClr val="202020"/>
              </a:buClr>
              <a:buSzPct val="94736"/>
              <a:buChar char="○"/>
              <a:tabLst>
                <a:tab pos="812800" algn="l"/>
              </a:tabLst>
            </a:pPr>
            <a:r>
              <a:rPr dirty="0" sz="1900">
                <a:latin typeface="Arial"/>
                <a:cs typeface="Arial"/>
              </a:rPr>
              <a:t>Be</a:t>
            </a:r>
            <a:r>
              <a:rPr dirty="0" sz="1900" spc="-75">
                <a:latin typeface="Arial"/>
                <a:cs typeface="Arial"/>
              </a:rPr>
              <a:t> </a:t>
            </a:r>
            <a:r>
              <a:rPr dirty="0" sz="1900">
                <a:latin typeface="Arial"/>
                <a:cs typeface="Arial"/>
              </a:rPr>
              <a:t>able</a:t>
            </a:r>
            <a:r>
              <a:rPr dirty="0" sz="1900" spc="-40">
                <a:latin typeface="Arial"/>
                <a:cs typeface="Arial"/>
              </a:rPr>
              <a:t> </a:t>
            </a:r>
            <a:r>
              <a:rPr dirty="0" sz="1900">
                <a:latin typeface="Arial"/>
                <a:cs typeface="Arial"/>
              </a:rPr>
              <a:t>to</a:t>
            </a:r>
            <a:r>
              <a:rPr dirty="0" sz="1900" spc="-75">
                <a:latin typeface="Arial"/>
                <a:cs typeface="Arial"/>
              </a:rPr>
              <a:t> </a:t>
            </a:r>
            <a:r>
              <a:rPr dirty="0" sz="1900">
                <a:latin typeface="Arial"/>
                <a:cs typeface="Arial"/>
              </a:rPr>
              <a:t>assess</a:t>
            </a:r>
            <a:r>
              <a:rPr dirty="0" sz="1900" spc="-45">
                <a:latin typeface="Arial"/>
                <a:cs typeface="Arial"/>
              </a:rPr>
              <a:t> </a:t>
            </a:r>
            <a:r>
              <a:rPr dirty="0" sz="1900">
                <a:latin typeface="Arial"/>
                <a:cs typeface="Arial"/>
              </a:rPr>
              <a:t>the</a:t>
            </a:r>
            <a:r>
              <a:rPr dirty="0" sz="1900" spc="-60">
                <a:latin typeface="Arial"/>
                <a:cs typeface="Arial"/>
              </a:rPr>
              <a:t> </a:t>
            </a:r>
            <a:r>
              <a:rPr dirty="0" sz="1900" b="1">
                <a:latin typeface="Arial"/>
                <a:cs typeface="Arial"/>
              </a:rPr>
              <a:t>methodological</a:t>
            </a:r>
            <a:r>
              <a:rPr dirty="0" sz="1900" spc="-50" b="1">
                <a:latin typeface="Arial"/>
                <a:cs typeface="Arial"/>
              </a:rPr>
              <a:t> </a:t>
            </a:r>
            <a:r>
              <a:rPr dirty="0" sz="1900" b="1">
                <a:latin typeface="Arial"/>
                <a:cs typeface="Arial"/>
              </a:rPr>
              <a:t>challenges</a:t>
            </a:r>
            <a:r>
              <a:rPr dirty="0" sz="1900" spc="-40" b="1">
                <a:latin typeface="Arial"/>
                <a:cs typeface="Arial"/>
              </a:rPr>
              <a:t> </a:t>
            </a:r>
            <a:r>
              <a:rPr dirty="0" sz="1900">
                <a:latin typeface="Arial"/>
                <a:cs typeface="Arial"/>
              </a:rPr>
              <a:t>of</a:t>
            </a:r>
            <a:r>
              <a:rPr dirty="0" sz="1900" spc="-70">
                <a:latin typeface="Arial"/>
                <a:cs typeface="Arial"/>
              </a:rPr>
              <a:t> </a:t>
            </a:r>
            <a:r>
              <a:rPr dirty="0" sz="1900">
                <a:latin typeface="Arial"/>
                <a:cs typeface="Arial"/>
              </a:rPr>
              <a:t>incorporating</a:t>
            </a:r>
            <a:r>
              <a:rPr dirty="0" sz="1900" spc="-20">
                <a:latin typeface="Arial"/>
                <a:cs typeface="Arial"/>
              </a:rPr>
              <a:t> </a:t>
            </a:r>
            <a:r>
              <a:rPr dirty="0" sz="1900">
                <a:latin typeface="Arial"/>
                <a:cs typeface="Arial"/>
              </a:rPr>
              <a:t>biomarker</a:t>
            </a:r>
            <a:r>
              <a:rPr dirty="0" sz="1900" spc="-35">
                <a:latin typeface="Arial"/>
                <a:cs typeface="Arial"/>
              </a:rPr>
              <a:t> </a:t>
            </a:r>
            <a:r>
              <a:rPr dirty="0" sz="1900">
                <a:latin typeface="Arial"/>
                <a:cs typeface="Arial"/>
              </a:rPr>
              <a:t>measures</a:t>
            </a:r>
            <a:r>
              <a:rPr dirty="0" sz="1900" spc="-35">
                <a:latin typeface="Arial"/>
                <a:cs typeface="Arial"/>
              </a:rPr>
              <a:t> </a:t>
            </a:r>
            <a:r>
              <a:rPr dirty="0" sz="1900" spc="-20">
                <a:latin typeface="Arial"/>
                <a:cs typeface="Arial"/>
              </a:rPr>
              <a:t>into </a:t>
            </a:r>
            <a:r>
              <a:rPr dirty="0" sz="1900">
                <a:latin typeface="Arial"/>
                <a:cs typeface="Arial"/>
              </a:rPr>
              <a:t>their</a:t>
            </a:r>
            <a:r>
              <a:rPr dirty="0" sz="1900" spc="-25">
                <a:latin typeface="Arial"/>
                <a:cs typeface="Arial"/>
              </a:rPr>
              <a:t> </a:t>
            </a:r>
            <a:r>
              <a:rPr dirty="0" sz="1900" spc="-10">
                <a:latin typeface="Arial"/>
                <a:cs typeface="Arial"/>
              </a:rPr>
              <a:t>research.</a:t>
            </a:r>
            <a:endParaRPr sz="1900">
              <a:latin typeface="Arial"/>
              <a:cs typeface="Arial"/>
            </a:endParaRPr>
          </a:p>
          <a:p>
            <a:pPr lvl="1" marL="812800" marR="5080" indent="-343535">
              <a:lnSpc>
                <a:spcPct val="114700"/>
              </a:lnSpc>
              <a:spcBef>
                <a:spcPts val="1610"/>
              </a:spcBef>
              <a:buClr>
                <a:srgbClr val="202020"/>
              </a:buClr>
              <a:buSzPct val="94736"/>
              <a:buChar char="○"/>
              <a:tabLst>
                <a:tab pos="812800" algn="l"/>
              </a:tabLst>
            </a:pPr>
            <a:r>
              <a:rPr dirty="0" sz="1900">
                <a:latin typeface="Arial"/>
                <a:cs typeface="Arial"/>
              </a:rPr>
              <a:t>Have</a:t>
            </a:r>
            <a:r>
              <a:rPr dirty="0" sz="1900" spc="-55">
                <a:latin typeface="Arial"/>
                <a:cs typeface="Arial"/>
              </a:rPr>
              <a:t> </a:t>
            </a:r>
            <a:r>
              <a:rPr dirty="0" sz="1900">
                <a:latin typeface="Arial"/>
                <a:cs typeface="Arial"/>
              </a:rPr>
              <a:t>started</a:t>
            </a:r>
            <a:r>
              <a:rPr dirty="0" sz="1900" spc="-70">
                <a:latin typeface="Arial"/>
                <a:cs typeface="Arial"/>
              </a:rPr>
              <a:t> </a:t>
            </a:r>
            <a:r>
              <a:rPr dirty="0" sz="1900">
                <a:latin typeface="Arial"/>
                <a:cs typeface="Arial"/>
              </a:rPr>
              <a:t>building</a:t>
            </a:r>
            <a:r>
              <a:rPr dirty="0" sz="1900" spc="-45">
                <a:latin typeface="Arial"/>
                <a:cs typeface="Arial"/>
              </a:rPr>
              <a:t> </a:t>
            </a:r>
            <a:r>
              <a:rPr dirty="0" sz="1900">
                <a:latin typeface="Arial"/>
                <a:cs typeface="Arial"/>
              </a:rPr>
              <a:t>a</a:t>
            </a:r>
            <a:r>
              <a:rPr dirty="0" sz="1900" spc="-50">
                <a:latin typeface="Arial"/>
                <a:cs typeface="Arial"/>
              </a:rPr>
              <a:t> </a:t>
            </a:r>
            <a:r>
              <a:rPr dirty="0" sz="1900" b="1">
                <a:latin typeface="Arial"/>
                <a:cs typeface="Arial"/>
              </a:rPr>
              <a:t>collaborative</a:t>
            </a:r>
            <a:r>
              <a:rPr dirty="0" sz="1900" spc="-30" b="1">
                <a:latin typeface="Arial"/>
                <a:cs typeface="Arial"/>
              </a:rPr>
              <a:t> </a:t>
            </a:r>
            <a:r>
              <a:rPr dirty="0" sz="1900" b="1">
                <a:latin typeface="Arial"/>
                <a:cs typeface="Arial"/>
              </a:rPr>
              <a:t>network</a:t>
            </a:r>
            <a:r>
              <a:rPr dirty="0" sz="1900" spc="-85" b="1">
                <a:latin typeface="Arial"/>
                <a:cs typeface="Arial"/>
              </a:rPr>
              <a:t> </a:t>
            </a:r>
            <a:r>
              <a:rPr dirty="0" sz="1900">
                <a:latin typeface="Arial"/>
                <a:cs typeface="Arial"/>
              </a:rPr>
              <a:t>towards</a:t>
            </a:r>
            <a:r>
              <a:rPr dirty="0" sz="1900" spc="-40">
                <a:latin typeface="Arial"/>
                <a:cs typeface="Arial"/>
              </a:rPr>
              <a:t> </a:t>
            </a:r>
            <a:r>
              <a:rPr dirty="0" sz="1900">
                <a:latin typeface="Arial"/>
                <a:cs typeface="Arial"/>
              </a:rPr>
              <a:t>incorporating</a:t>
            </a:r>
            <a:r>
              <a:rPr dirty="0" sz="1900" spc="-30">
                <a:latin typeface="Arial"/>
                <a:cs typeface="Arial"/>
              </a:rPr>
              <a:t> </a:t>
            </a:r>
            <a:r>
              <a:rPr dirty="0" sz="1900">
                <a:latin typeface="Arial"/>
                <a:cs typeface="Arial"/>
              </a:rPr>
              <a:t>biomarker</a:t>
            </a:r>
            <a:r>
              <a:rPr dirty="0" sz="1900" spc="-50">
                <a:latin typeface="Arial"/>
                <a:cs typeface="Arial"/>
              </a:rPr>
              <a:t> </a:t>
            </a:r>
            <a:r>
              <a:rPr dirty="0" sz="1900">
                <a:latin typeface="Arial"/>
                <a:cs typeface="Arial"/>
              </a:rPr>
              <a:t>measures</a:t>
            </a:r>
            <a:r>
              <a:rPr dirty="0" sz="1900" spc="-45">
                <a:latin typeface="Arial"/>
                <a:cs typeface="Arial"/>
              </a:rPr>
              <a:t> </a:t>
            </a:r>
            <a:r>
              <a:rPr dirty="0" sz="1900" spc="-20">
                <a:latin typeface="Arial"/>
                <a:cs typeface="Arial"/>
              </a:rPr>
              <a:t>into </a:t>
            </a:r>
            <a:r>
              <a:rPr dirty="0" sz="1900">
                <a:latin typeface="Arial"/>
                <a:cs typeface="Arial"/>
              </a:rPr>
              <a:t>their</a:t>
            </a:r>
            <a:r>
              <a:rPr dirty="0" sz="1900" spc="-25">
                <a:latin typeface="Arial"/>
                <a:cs typeface="Arial"/>
              </a:rPr>
              <a:t> </a:t>
            </a:r>
            <a:r>
              <a:rPr dirty="0" sz="1900" spc="-10">
                <a:latin typeface="Arial"/>
                <a:cs typeface="Arial"/>
              </a:rPr>
              <a:t>research.</a:t>
            </a:r>
            <a:endParaRPr sz="1900">
              <a:latin typeface="Arial"/>
              <a:cs typeface="Arial"/>
            </a:endParaRPr>
          </a:p>
          <a:p>
            <a:pPr lvl="1" marL="812800" indent="-342900">
              <a:lnSpc>
                <a:spcPct val="100000"/>
              </a:lnSpc>
              <a:spcBef>
                <a:spcPts val="1945"/>
              </a:spcBef>
              <a:buClr>
                <a:srgbClr val="202020"/>
              </a:buClr>
              <a:buSzPct val="94736"/>
              <a:buChar char="○"/>
              <a:tabLst>
                <a:tab pos="812800" algn="l"/>
              </a:tabLst>
            </a:pPr>
            <a:r>
              <a:rPr dirty="0" sz="1900">
                <a:latin typeface="Arial"/>
                <a:cs typeface="Arial"/>
              </a:rPr>
              <a:t>What’s</a:t>
            </a:r>
            <a:r>
              <a:rPr dirty="0" sz="1900" spc="-40">
                <a:latin typeface="Arial"/>
                <a:cs typeface="Arial"/>
              </a:rPr>
              <a:t> </a:t>
            </a:r>
            <a:r>
              <a:rPr dirty="0" sz="1900">
                <a:latin typeface="Arial"/>
                <a:cs typeface="Arial"/>
              </a:rPr>
              <a:t>your</a:t>
            </a:r>
            <a:r>
              <a:rPr dirty="0" sz="1900" spc="-35">
                <a:latin typeface="Arial"/>
                <a:cs typeface="Arial"/>
              </a:rPr>
              <a:t> </a:t>
            </a:r>
            <a:r>
              <a:rPr dirty="0" sz="1900" spc="-10">
                <a:latin typeface="Arial"/>
                <a:cs typeface="Arial"/>
              </a:rPr>
              <a:t>goal?</a:t>
            </a:r>
            <a:endParaRPr sz="19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458878" rIns="0" bIns="0" rtlCol="0" vert="horz">
            <a:spAutoFit/>
          </a:bodyPr>
          <a:lstStyle/>
          <a:p>
            <a:pPr marL="17780">
              <a:lnSpc>
                <a:spcPct val="100000"/>
              </a:lnSpc>
              <a:spcBef>
                <a:spcPts val="95"/>
              </a:spcBef>
            </a:pPr>
            <a:r>
              <a:rPr dirty="0" spc="-20"/>
              <a:t>Goal</a:t>
            </a:r>
          </a:p>
        </p:txBody>
      </p:sp>
      <p:sp>
        <p:nvSpPr>
          <p:cNvPr id="4" name="object 4" descr=""/>
          <p:cNvSpPr txBox="1"/>
          <p:nvPr/>
        </p:nvSpPr>
        <p:spPr>
          <a:xfrm>
            <a:off x="11405361" y="-2082"/>
            <a:ext cx="622300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Goals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4962" y="344457"/>
            <a:ext cx="910530" cy="900731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032628" y="3034106"/>
            <a:ext cx="2127250" cy="75755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800" spc="-10"/>
              <a:t>RECAP</a:t>
            </a:r>
            <a:endParaRPr sz="48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58580" y="1525485"/>
            <a:ext cx="5014203" cy="4535932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887069" y="1470405"/>
            <a:ext cx="2665095" cy="54991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00"/>
              </a:spcBef>
              <a:buClr>
                <a:srgbClr val="202020"/>
              </a:buClr>
              <a:buFont typeface="Arial"/>
              <a:buChar char="●"/>
              <a:tabLst>
                <a:tab pos="354965" algn="l"/>
              </a:tabLst>
            </a:pPr>
            <a:r>
              <a:rPr dirty="0" sz="1800">
                <a:latin typeface="Arial"/>
                <a:cs typeface="Arial"/>
              </a:rPr>
              <a:t>Multilevel</a:t>
            </a:r>
            <a:r>
              <a:rPr dirty="0" sz="1800" spc="-40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mechanisms</a:t>
            </a:r>
            <a:endParaRPr sz="1800">
              <a:latin typeface="Arial"/>
              <a:cs typeface="Arial"/>
            </a:endParaRPr>
          </a:p>
          <a:p>
            <a:pPr lvl="1" marL="812165" indent="-342265">
              <a:lnSpc>
                <a:spcPct val="100000"/>
              </a:lnSpc>
              <a:spcBef>
                <a:spcPts val="305"/>
              </a:spcBef>
              <a:buClr>
                <a:srgbClr val="202020"/>
              </a:buClr>
              <a:buSzPct val="138461"/>
              <a:buChar char="○"/>
              <a:tabLst>
                <a:tab pos="812165" algn="l"/>
              </a:tabLst>
            </a:pPr>
            <a:r>
              <a:rPr dirty="0" sz="1300" spc="-20">
                <a:solidFill>
                  <a:srgbClr val="585858"/>
                </a:solidFill>
                <a:latin typeface="Arial"/>
                <a:cs typeface="Arial"/>
              </a:rPr>
              <a:t>Macro-</a:t>
            </a:r>
            <a:r>
              <a:rPr dirty="0" sz="1300" spc="-10">
                <a:solidFill>
                  <a:srgbClr val="585858"/>
                </a:solidFill>
                <a:latin typeface="Arial"/>
                <a:cs typeface="Arial"/>
              </a:rPr>
              <a:t>structural</a:t>
            </a:r>
            <a:endParaRPr sz="1300">
              <a:latin typeface="Arial"/>
              <a:cs typeface="Arial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1344294" y="2012949"/>
            <a:ext cx="1328420" cy="69215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95"/>
              </a:spcBef>
              <a:buClr>
                <a:srgbClr val="202020"/>
              </a:buClr>
              <a:buSzPct val="138461"/>
              <a:buChar char="○"/>
              <a:tabLst>
                <a:tab pos="354965" algn="l"/>
              </a:tabLst>
            </a:pPr>
            <a:r>
              <a:rPr dirty="0" sz="1300" spc="-10">
                <a:solidFill>
                  <a:srgbClr val="585858"/>
                </a:solidFill>
                <a:latin typeface="Arial"/>
                <a:cs typeface="Arial"/>
              </a:rPr>
              <a:t>Community</a:t>
            </a:r>
            <a:endParaRPr sz="130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spcBef>
                <a:spcPts val="229"/>
              </a:spcBef>
              <a:buClr>
                <a:srgbClr val="202020"/>
              </a:buClr>
              <a:buSzPct val="138461"/>
              <a:buChar char="○"/>
              <a:tabLst>
                <a:tab pos="354965" algn="l"/>
              </a:tabLst>
            </a:pPr>
            <a:r>
              <a:rPr dirty="0" sz="1300" spc="-10">
                <a:solidFill>
                  <a:srgbClr val="585858"/>
                </a:solidFill>
                <a:latin typeface="Arial"/>
                <a:cs typeface="Arial"/>
              </a:rPr>
              <a:t>Interpersonal</a:t>
            </a:r>
            <a:endParaRPr sz="130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spcBef>
                <a:spcPts val="240"/>
              </a:spcBef>
              <a:buClr>
                <a:srgbClr val="202020"/>
              </a:buClr>
              <a:buSzPct val="138461"/>
              <a:buChar char="○"/>
              <a:tabLst>
                <a:tab pos="354965" algn="l"/>
              </a:tabLst>
            </a:pPr>
            <a:r>
              <a:rPr dirty="0" sz="1300" spc="-10">
                <a:solidFill>
                  <a:srgbClr val="585858"/>
                </a:solidFill>
                <a:latin typeface="Arial"/>
                <a:cs typeface="Arial"/>
              </a:rPr>
              <a:t>Individual</a:t>
            </a:r>
            <a:endParaRPr sz="1300">
              <a:latin typeface="Arial"/>
              <a:cs typeface="Arial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544169" y="700532"/>
            <a:ext cx="554736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latin typeface="Arial"/>
                <a:cs typeface="Arial"/>
              </a:rPr>
              <a:t>Psychosocial</a:t>
            </a:r>
            <a:r>
              <a:rPr dirty="0" sz="1800" spc="-40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contexts</a:t>
            </a:r>
            <a:r>
              <a:rPr dirty="0" sz="1800" spc="-45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affect</a:t>
            </a:r>
            <a:r>
              <a:rPr dirty="0" sz="1800" spc="-35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biological</a:t>
            </a:r>
            <a:r>
              <a:rPr dirty="0" sz="1800" spc="-60" b="1">
                <a:latin typeface="Arial"/>
                <a:cs typeface="Arial"/>
              </a:rPr>
              <a:t> </a:t>
            </a:r>
            <a:r>
              <a:rPr dirty="0" sz="1800" spc="-10" b="1">
                <a:latin typeface="Arial"/>
                <a:cs typeface="Arial"/>
              </a:rPr>
              <a:t>processes.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1117706" y="4064"/>
            <a:ext cx="988694" cy="2997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solidFill>
                  <a:srgbClr val="FFFFFF"/>
                </a:solidFill>
              </a:rPr>
              <a:t>Concepts</a:t>
            </a:r>
            <a:endParaRPr sz="1800"/>
          </a:p>
        </p:txBody>
      </p:sp>
      <p:sp>
        <p:nvSpPr>
          <p:cNvPr id="7" name="object 7" descr=""/>
          <p:cNvSpPr txBox="1"/>
          <p:nvPr/>
        </p:nvSpPr>
        <p:spPr>
          <a:xfrm>
            <a:off x="8473820" y="1456690"/>
            <a:ext cx="129476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100"/>
              </a:spcBef>
              <a:buChar char="•"/>
              <a:tabLst>
                <a:tab pos="299085" algn="l"/>
              </a:tabLst>
            </a:pPr>
            <a:r>
              <a:rPr dirty="0" sz="1800" spc="-10">
                <a:latin typeface="Arial"/>
                <a:cs typeface="Arial"/>
              </a:rPr>
              <a:t>Pathways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8931020" y="1732533"/>
            <a:ext cx="1016000" cy="2235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95"/>
              </a:spcBef>
              <a:buChar char="•"/>
              <a:tabLst>
                <a:tab pos="299085" algn="l"/>
              </a:tabLst>
            </a:pPr>
            <a:r>
              <a:rPr dirty="0" sz="1300" spc="-10">
                <a:solidFill>
                  <a:srgbClr val="777777"/>
                </a:solidFill>
                <a:latin typeface="Arial"/>
                <a:cs typeface="Arial"/>
              </a:rPr>
              <a:t>Biological</a:t>
            </a:r>
            <a:endParaRPr sz="1300">
              <a:latin typeface="Arial"/>
              <a:cs typeface="Arial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9388220" y="1930654"/>
            <a:ext cx="879475" cy="2235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95"/>
              </a:spcBef>
              <a:buChar char="•"/>
              <a:tabLst>
                <a:tab pos="299085" algn="l"/>
              </a:tabLst>
            </a:pPr>
            <a:r>
              <a:rPr dirty="0" sz="1300" spc="-10">
                <a:solidFill>
                  <a:srgbClr val="777777"/>
                </a:solidFill>
                <a:latin typeface="Arial"/>
                <a:cs typeface="Arial"/>
              </a:rPr>
              <a:t>Genetic</a:t>
            </a:r>
            <a:endParaRPr sz="1300">
              <a:latin typeface="Arial"/>
              <a:cs typeface="Arial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9845802" y="2128469"/>
            <a:ext cx="1978660" cy="42227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95"/>
              </a:spcBef>
              <a:buChar char="•"/>
              <a:tabLst>
                <a:tab pos="299085" algn="l"/>
              </a:tabLst>
            </a:pPr>
            <a:r>
              <a:rPr dirty="0" sz="1300">
                <a:solidFill>
                  <a:srgbClr val="777777"/>
                </a:solidFill>
                <a:latin typeface="Arial"/>
                <a:cs typeface="Arial"/>
              </a:rPr>
              <a:t>Ascendents</a:t>
            </a:r>
            <a:r>
              <a:rPr dirty="0" sz="1300" spc="-85">
                <a:solidFill>
                  <a:srgbClr val="777777"/>
                </a:solidFill>
                <a:latin typeface="Arial"/>
                <a:cs typeface="Arial"/>
              </a:rPr>
              <a:t> </a:t>
            </a:r>
            <a:r>
              <a:rPr dirty="0" sz="1300" spc="-10">
                <a:solidFill>
                  <a:srgbClr val="777777"/>
                </a:solidFill>
                <a:latin typeface="Arial"/>
                <a:cs typeface="Arial"/>
              </a:rPr>
              <a:t>exposures</a:t>
            </a:r>
            <a:endParaRPr sz="1300">
              <a:latin typeface="Arial"/>
              <a:cs typeface="Arial"/>
            </a:endParaRPr>
          </a:p>
          <a:p>
            <a:pPr marL="299085" indent="-286385">
              <a:lnSpc>
                <a:spcPct val="100000"/>
              </a:lnSpc>
              <a:spcBef>
                <a:spcPts val="5"/>
              </a:spcBef>
              <a:buChar char="•"/>
              <a:tabLst>
                <a:tab pos="299085" algn="l"/>
              </a:tabLst>
            </a:pPr>
            <a:r>
              <a:rPr dirty="0" sz="1300">
                <a:solidFill>
                  <a:srgbClr val="777777"/>
                </a:solidFill>
                <a:latin typeface="Arial"/>
                <a:cs typeface="Arial"/>
              </a:rPr>
              <a:t>In</a:t>
            </a:r>
            <a:r>
              <a:rPr dirty="0" sz="1300" spc="-15">
                <a:solidFill>
                  <a:srgbClr val="777777"/>
                </a:solidFill>
                <a:latin typeface="Arial"/>
                <a:cs typeface="Arial"/>
              </a:rPr>
              <a:t> </a:t>
            </a:r>
            <a:r>
              <a:rPr dirty="0" sz="1300" spc="-10">
                <a:solidFill>
                  <a:srgbClr val="777777"/>
                </a:solidFill>
                <a:latin typeface="Arial"/>
                <a:cs typeface="Arial"/>
              </a:rPr>
              <a:t>utero</a:t>
            </a:r>
            <a:endParaRPr sz="1300">
              <a:latin typeface="Arial"/>
              <a:cs typeface="Arial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9388220" y="2525394"/>
            <a:ext cx="1080770" cy="4216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95"/>
              </a:spcBef>
              <a:buChar char="•"/>
              <a:tabLst>
                <a:tab pos="299085" algn="l"/>
              </a:tabLst>
            </a:pPr>
            <a:r>
              <a:rPr dirty="0" sz="1300" spc="-10">
                <a:solidFill>
                  <a:srgbClr val="777777"/>
                </a:solidFill>
                <a:latin typeface="Arial"/>
                <a:cs typeface="Arial"/>
              </a:rPr>
              <a:t>Epigenetic</a:t>
            </a:r>
            <a:endParaRPr sz="1300">
              <a:latin typeface="Arial"/>
              <a:cs typeface="Arial"/>
            </a:endParaRPr>
          </a:p>
          <a:p>
            <a:pPr marL="299085" indent="-286385">
              <a:lnSpc>
                <a:spcPct val="100000"/>
              </a:lnSpc>
              <a:buChar char="•"/>
              <a:tabLst>
                <a:tab pos="299085" algn="l"/>
              </a:tabLst>
            </a:pPr>
            <a:r>
              <a:rPr dirty="0" sz="1300" spc="-10">
                <a:solidFill>
                  <a:srgbClr val="777777"/>
                </a:solidFill>
                <a:latin typeface="Arial"/>
                <a:cs typeface="Arial"/>
              </a:rPr>
              <a:t>Neural</a:t>
            </a:r>
            <a:endParaRPr sz="1300">
              <a:latin typeface="Arial"/>
              <a:cs typeface="Arial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8931020" y="2921635"/>
            <a:ext cx="2511425" cy="35915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13485" indent="-286385">
              <a:lnSpc>
                <a:spcPct val="100000"/>
              </a:lnSpc>
              <a:spcBef>
                <a:spcPts val="95"/>
              </a:spcBef>
              <a:buChar char="•"/>
              <a:tabLst>
                <a:tab pos="1213485" algn="l"/>
              </a:tabLst>
            </a:pPr>
            <a:r>
              <a:rPr dirty="0" sz="1300" spc="-10">
                <a:solidFill>
                  <a:srgbClr val="777777"/>
                </a:solidFill>
                <a:latin typeface="Arial"/>
                <a:cs typeface="Arial"/>
              </a:rPr>
              <a:t>Autonomic</a:t>
            </a:r>
            <a:endParaRPr sz="1300">
              <a:latin typeface="Arial"/>
              <a:cs typeface="Arial"/>
            </a:endParaRPr>
          </a:p>
          <a:p>
            <a:pPr marL="1213485" indent="-286385">
              <a:lnSpc>
                <a:spcPct val="100000"/>
              </a:lnSpc>
              <a:buChar char="•"/>
              <a:tabLst>
                <a:tab pos="1213485" algn="l"/>
              </a:tabLst>
            </a:pPr>
            <a:r>
              <a:rPr dirty="0" sz="1300" spc="-10">
                <a:solidFill>
                  <a:srgbClr val="777777"/>
                </a:solidFill>
                <a:latin typeface="Arial"/>
                <a:cs typeface="Arial"/>
              </a:rPr>
              <a:t>Neuroanatomical</a:t>
            </a:r>
            <a:endParaRPr sz="1300">
              <a:latin typeface="Arial"/>
              <a:cs typeface="Arial"/>
            </a:endParaRPr>
          </a:p>
          <a:p>
            <a:pPr marL="1213485" indent="-286385">
              <a:lnSpc>
                <a:spcPct val="100000"/>
              </a:lnSpc>
              <a:buChar char="•"/>
              <a:tabLst>
                <a:tab pos="1213485" algn="l"/>
              </a:tabLst>
            </a:pPr>
            <a:r>
              <a:rPr dirty="0" sz="1300" spc="-10">
                <a:solidFill>
                  <a:srgbClr val="777777"/>
                </a:solidFill>
                <a:latin typeface="Arial"/>
                <a:cs typeface="Arial"/>
              </a:rPr>
              <a:t>Neurofunctional</a:t>
            </a:r>
            <a:endParaRPr sz="1300">
              <a:latin typeface="Arial"/>
              <a:cs typeface="Arial"/>
            </a:endParaRPr>
          </a:p>
          <a:p>
            <a:pPr marL="1213485" indent="-286385">
              <a:lnSpc>
                <a:spcPct val="100000"/>
              </a:lnSpc>
              <a:buChar char="•"/>
              <a:tabLst>
                <a:tab pos="1213485" algn="l"/>
              </a:tabLst>
            </a:pPr>
            <a:r>
              <a:rPr dirty="0" sz="1300" spc="-10">
                <a:solidFill>
                  <a:srgbClr val="777777"/>
                </a:solidFill>
                <a:latin typeface="Arial"/>
                <a:cs typeface="Arial"/>
              </a:rPr>
              <a:t>Neuroendocrine</a:t>
            </a:r>
            <a:endParaRPr sz="1300">
              <a:latin typeface="Arial"/>
              <a:cs typeface="Arial"/>
            </a:endParaRPr>
          </a:p>
          <a:p>
            <a:pPr marL="756285" indent="-286385">
              <a:lnSpc>
                <a:spcPct val="100000"/>
              </a:lnSpc>
              <a:buChar char="•"/>
              <a:tabLst>
                <a:tab pos="756285" algn="l"/>
              </a:tabLst>
            </a:pPr>
            <a:r>
              <a:rPr dirty="0" sz="1300">
                <a:solidFill>
                  <a:srgbClr val="777777"/>
                </a:solidFill>
                <a:latin typeface="Arial"/>
                <a:cs typeface="Arial"/>
              </a:rPr>
              <a:t>Cellular</a:t>
            </a:r>
            <a:r>
              <a:rPr dirty="0" sz="1300" spc="-40">
                <a:solidFill>
                  <a:srgbClr val="777777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777777"/>
                </a:solidFill>
                <a:latin typeface="Arial"/>
                <a:cs typeface="Arial"/>
              </a:rPr>
              <a:t>and</a:t>
            </a:r>
            <a:r>
              <a:rPr dirty="0" sz="1300" spc="-55">
                <a:solidFill>
                  <a:srgbClr val="777777"/>
                </a:solidFill>
                <a:latin typeface="Arial"/>
                <a:cs typeface="Arial"/>
              </a:rPr>
              <a:t> </a:t>
            </a:r>
            <a:r>
              <a:rPr dirty="0" sz="1300" spc="-10">
                <a:solidFill>
                  <a:srgbClr val="777777"/>
                </a:solidFill>
                <a:latin typeface="Arial"/>
                <a:cs typeface="Arial"/>
              </a:rPr>
              <a:t>Subcellular</a:t>
            </a:r>
            <a:endParaRPr sz="1300">
              <a:latin typeface="Arial"/>
              <a:cs typeface="Arial"/>
            </a:endParaRPr>
          </a:p>
          <a:p>
            <a:pPr lvl="1" marL="1213485" indent="-286385">
              <a:lnSpc>
                <a:spcPct val="100000"/>
              </a:lnSpc>
              <a:buChar char="•"/>
              <a:tabLst>
                <a:tab pos="1213485" algn="l"/>
              </a:tabLst>
            </a:pPr>
            <a:r>
              <a:rPr dirty="0" sz="1300" spc="-10">
                <a:solidFill>
                  <a:srgbClr val="777777"/>
                </a:solidFill>
                <a:latin typeface="Arial"/>
                <a:cs typeface="Arial"/>
              </a:rPr>
              <a:t>Aging</a:t>
            </a:r>
            <a:endParaRPr sz="1300">
              <a:latin typeface="Arial"/>
              <a:cs typeface="Arial"/>
            </a:endParaRPr>
          </a:p>
          <a:p>
            <a:pPr lvl="1" marL="1213485" indent="-286385">
              <a:lnSpc>
                <a:spcPct val="100000"/>
              </a:lnSpc>
              <a:buChar char="•"/>
              <a:tabLst>
                <a:tab pos="1213485" algn="l"/>
              </a:tabLst>
            </a:pPr>
            <a:r>
              <a:rPr dirty="0" sz="1300" spc="-10">
                <a:solidFill>
                  <a:srgbClr val="777777"/>
                </a:solidFill>
                <a:latin typeface="Arial"/>
                <a:cs typeface="Arial"/>
              </a:rPr>
              <a:t>Mitochondrial</a:t>
            </a:r>
            <a:endParaRPr sz="1300">
              <a:latin typeface="Arial"/>
              <a:cs typeface="Arial"/>
            </a:endParaRPr>
          </a:p>
          <a:p>
            <a:pPr marL="756285" indent="-286385">
              <a:lnSpc>
                <a:spcPct val="100000"/>
              </a:lnSpc>
              <a:buChar char="•"/>
              <a:tabLst>
                <a:tab pos="756285" algn="l"/>
              </a:tabLst>
            </a:pPr>
            <a:r>
              <a:rPr dirty="0" sz="1300" spc="-10">
                <a:solidFill>
                  <a:srgbClr val="777777"/>
                </a:solidFill>
                <a:latin typeface="Arial"/>
                <a:cs typeface="Arial"/>
              </a:rPr>
              <a:t>Cardiovascular</a:t>
            </a:r>
            <a:endParaRPr sz="1300">
              <a:latin typeface="Arial"/>
              <a:cs typeface="Arial"/>
            </a:endParaRPr>
          </a:p>
          <a:p>
            <a:pPr marL="756285" indent="-286385">
              <a:lnSpc>
                <a:spcPct val="100000"/>
              </a:lnSpc>
              <a:buChar char="•"/>
              <a:tabLst>
                <a:tab pos="756285" algn="l"/>
              </a:tabLst>
            </a:pPr>
            <a:r>
              <a:rPr dirty="0" sz="1300" spc="-10">
                <a:solidFill>
                  <a:srgbClr val="777777"/>
                </a:solidFill>
                <a:latin typeface="Arial"/>
                <a:cs typeface="Arial"/>
              </a:rPr>
              <a:t>Metabolic</a:t>
            </a:r>
            <a:endParaRPr sz="1300">
              <a:latin typeface="Arial"/>
              <a:cs typeface="Arial"/>
            </a:endParaRPr>
          </a:p>
          <a:p>
            <a:pPr marL="756285" indent="-286385">
              <a:lnSpc>
                <a:spcPct val="100000"/>
              </a:lnSpc>
              <a:buChar char="•"/>
              <a:tabLst>
                <a:tab pos="756285" algn="l"/>
              </a:tabLst>
            </a:pPr>
            <a:r>
              <a:rPr dirty="0" sz="1300" spc="-10">
                <a:solidFill>
                  <a:srgbClr val="777777"/>
                </a:solidFill>
                <a:latin typeface="Arial"/>
                <a:cs typeface="Arial"/>
              </a:rPr>
              <a:t>Immune</a:t>
            </a:r>
            <a:endParaRPr sz="1300">
              <a:latin typeface="Arial"/>
              <a:cs typeface="Arial"/>
            </a:endParaRPr>
          </a:p>
          <a:p>
            <a:pPr marL="299085" indent="-286385">
              <a:lnSpc>
                <a:spcPct val="100000"/>
              </a:lnSpc>
              <a:buChar char="•"/>
              <a:tabLst>
                <a:tab pos="299085" algn="l"/>
              </a:tabLst>
            </a:pPr>
            <a:r>
              <a:rPr dirty="0" sz="1300" spc="-10">
                <a:solidFill>
                  <a:srgbClr val="777777"/>
                </a:solidFill>
                <a:latin typeface="Arial"/>
                <a:cs typeface="Arial"/>
              </a:rPr>
              <a:t>Behavioral</a:t>
            </a:r>
            <a:endParaRPr sz="1300">
              <a:latin typeface="Arial"/>
              <a:cs typeface="Arial"/>
            </a:endParaRPr>
          </a:p>
          <a:p>
            <a:pPr lvl="1" marL="756285" indent="-286385">
              <a:lnSpc>
                <a:spcPct val="100000"/>
              </a:lnSpc>
              <a:buChar char="•"/>
              <a:tabLst>
                <a:tab pos="756285" algn="l"/>
              </a:tabLst>
            </a:pPr>
            <a:r>
              <a:rPr dirty="0" sz="1300">
                <a:solidFill>
                  <a:srgbClr val="777777"/>
                </a:solidFill>
                <a:latin typeface="Arial"/>
                <a:cs typeface="Arial"/>
              </a:rPr>
              <a:t>Parenting</a:t>
            </a:r>
            <a:r>
              <a:rPr dirty="0" sz="1300" spc="-55">
                <a:solidFill>
                  <a:srgbClr val="777777"/>
                </a:solidFill>
                <a:latin typeface="Arial"/>
                <a:cs typeface="Arial"/>
              </a:rPr>
              <a:t> </a:t>
            </a:r>
            <a:r>
              <a:rPr dirty="0" sz="1300" spc="-10">
                <a:solidFill>
                  <a:srgbClr val="777777"/>
                </a:solidFill>
                <a:latin typeface="Arial"/>
                <a:cs typeface="Arial"/>
              </a:rPr>
              <a:t>Styles</a:t>
            </a:r>
            <a:endParaRPr sz="1300">
              <a:latin typeface="Arial"/>
              <a:cs typeface="Arial"/>
            </a:endParaRPr>
          </a:p>
          <a:p>
            <a:pPr lvl="1" marL="756285" indent="-286385">
              <a:lnSpc>
                <a:spcPct val="100000"/>
              </a:lnSpc>
              <a:spcBef>
                <a:spcPts val="5"/>
              </a:spcBef>
              <a:buChar char="•"/>
              <a:tabLst>
                <a:tab pos="756285" algn="l"/>
              </a:tabLst>
            </a:pPr>
            <a:r>
              <a:rPr dirty="0" sz="1300">
                <a:solidFill>
                  <a:srgbClr val="777777"/>
                </a:solidFill>
                <a:latin typeface="Arial"/>
                <a:cs typeface="Arial"/>
              </a:rPr>
              <a:t>Family</a:t>
            </a:r>
            <a:r>
              <a:rPr dirty="0" sz="1300" spc="-20">
                <a:solidFill>
                  <a:srgbClr val="777777"/>
                </a:solidFill>
                <a:latin typeface="Arial"/>
                <a:cs typeface="Arial"/>
              </a:rPr>
              <a:t> </a:t>
            </a:r>
            <a:r>
              <a:rPr dirty="0" sz="1300" spc="-10">
                <a:solidFill>
                  <a:srgbClr val="777777"/>
                </a:solidFill>
                <a:latin typeface="Arial"/>
                <a:cs typeface="Arial"/>
              </a:rPr>
              <a:t>functioning</a:t>
            </a:r>
            <a:endParaRPr sz="1300">
              <a:latin typeface="Arial"/>
              <a:cs typeface="Arial"/>
            </a:endParaRPr>
          </a:p>
          <a:p>
            <a:pPr lvl="1" marL="756285" indent="-286385">
              <a:lnSpc>
                <a:spcPct val="100000"/>
              </a:lnSpc>
              <a:buChar char="•"/>
              <a:tabLst>
                <a:tab pos="756285" algn="l"/>
              </a:tabLst>
            </a:pPr>
            <a:r>
              <a:rPr dirty="0" sz="1300" spc="-10">
                <a:solidFill>
                  <a:srgbClr val="777777"/>
                </a:solidFill>
                <a:latin typeface="Arial"/>
                <a:cs typeface="Arial"/>
              </a:rPr>
              <a:t>Relational</a:t>
            </a:r>
            <a:endParaRPr sz="1300">
              <a:latin typeface="Arial"/>
              <a:cs typeface="Arial"/>
            </a:endParaRPr>
          </a:p>
          <a:p>
            <a:pPr lvl="1" marL="756285" indent="-286385">
              <a:lnSpc>
                <a:spcPct val="100000"/>
              </a:lnSpc>
              <a:buChar char="•"/>
              <a:tabLst>
                <a:tab pos="756285" algn="l"/>
              </a:tabLst>
            </a:pPr>
            <a:r>
              <a:rPr dirty="0" sz="1300" spc="-20">
                <a:solidFill>
                  <a:srgbClr val="777777"/>
                </a:solidFill>
                <a:latin typeface="Arial"/>
                <a:cs typeface="Arial"/>
              </a:rPr>
              <a:t>Diet</a:t>
            </a:r>
            <a:endParaRPr sz="1300">
              <a:latin typeface="Arial"/>
              <a:cs typeface="Arial"/>
            </a:endParaRPr>
          </a:p>
          <a:p>
            <a:pPr lvl="1" marL="756285" indent="-286385">
              <a:lnSpc>
                <a:spcPct val="100000"/>
              </a:lnSpc>
              <a:buChar char="•"/>
              <a:tabLst>
                <a:tab pos="756285" algn="l"/>
              </a:tabLst>
            </a:pPr>
            <a:r>
              <a:rPr dirty="0" sz="1300" spc="-10">
                <a:solidFill>
                  <a:srgbClr val="777777"/>
                </a:solidFill>
                <a:latin typeface="Arial"/>
                <a:cs typeface="Arial"/>
              </a:rPr>
              <a:t>Sleep</a:t>
            </a:r>
            <a:endParaRPr sz="1300">
              <a:latin typeface="Arial"/>
              <a:cs typeface="Arial"/>
            </a:endParaRPr>
          </a:p>
          <a:p>
            <a:pPr lvl="1" marL="756285" indent="-286385">
              <a:lnSpc>
                <a:spcPct val="100000"/>
              </a:lnSpc>
              <a:buChar char="•"/>
              <a:tabLst>
                <a:tab pos="756285" algn="l"/>
              </a:tabLst>
            </a:pPr>
            <a:r>
              <a:rPr dirty="0" sz="1300" spc="-10">
                <a:solidFill>
                  <a:srgbClr val="777777"/>
                </a:solidFill>
                <a:latin typeface="Arial"/>
                <a:cs typeface="Arial"/>
              </a:rPr>
              <a:t>Exercise</a:t>
            </a:r>
            <a:endParaRPr sz="1300">
              <a:latin typeface="Arial"/>
              <a:cs typeface="Arial"/>
            </a:endParaRPr>
          </a:p>
          <a:p>
            <a:pPr lvl="1" marL="756285" indent="-286385">
              <a:lnSpc>
                <a:spcPct val="100000"/>
              </a:lnSpc>
              <a:buChar char="•"/>
              <a:tabLst>
                <a:tab pos="756285" algn="l"/>
              </a:tabLst>
            </a:pPr>
            <a:r>
              <a:rPr dirty="0" sz="1300">
                <a:solidFill>
                  <a:srgbClr val="777777"/>
                </a:solidFill>
                <a:latin typeface="Arial"/>
                <a:cs typeface="Arial"/>
              </a:rPr>
              <a:t>Emotion</a:t>
            </a:r>
            <a:r>
              <a:rPr dirty="0" sz="1300" spc="-60">
                <a:solidFill>
                  <a:srgbClr val="777777"/>
                </a:solidFill>
                <a:latin typeface="Arial"/>
                <a:cs typeface="Arial"/>
              </a:rPr>
              <a:t> </a:t>
            </a:r>
            <a:r>
              <a:rPr dirty="0" sz="1300" spc="-10">
                <a:solidFill>
                  <a:srgbClr val="777777"/>
                </a:solidFill>
                <a:latin typeface="Arial"/>
                <a:cs typeface="Arial"/>
              </a:rPr>
              <a:t>Regulation</a:t>
            </a:r>
            <a:endParaRPr sz="1300">
              <a:latin typeface="Arial"/>
              <a:cs typeface="Arial"/>
            </a:endParaRPr>
          </a:p>
        </p:txBody>
      </p:sp>
      <p:pic>
        <p:nvPicPr>
          <p:cNvPr id="13" name="object 1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47433" y="2969094"/>
            <a:ext cx="4364863" cy="318833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1117706" y="4064"/>
            <a:ext cx="988694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Concepts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46352" y="1165746"/>
            <a:ext cx="3572333" cy="5247657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78739" y="6676440"/>
            <a:ext cx="1089723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>
                <a:latin typeface="Arial"/>
                <a:cs typeface="Arial"/>
              </a:rPr>
              <a:t>Berens,</a:t>
            </a:r>
            <a:r>
              <a:rPr dirty="0" sz="900" spc="-15">
                <a:latin typeface="Arial"/>
                <a:cs typeface="Arial"/>
              </a:rPr>
              <a:t> </a:t>
            </a:r>
            <a:r>
              <a:rPr dirty="0" sz="900">
                <a:latin typeface="Arial"/>
                <a:cs typeface="Arial"/>
              </a:rPr>
              <a:t>A.E., Jensen,</a:t>
            </a:r>
            <a:r>
              <a:rPr dirty="0" sz="900" spc="-15">
                <a:latin typeface="Arial"/>
                <a:cs typeface="Arial"/>
              </a:rPr>
              <a:t> </a:t>
            </a:r>
            <a:r>
              <a:rPr dirty="0" sz="900">
                <a:latin typeface="Arial"/>
                <a:cs typeface="Arial"/>
              </a:rPr>
              <a:t>S.K.G.</a:t>
            </a:r>
            <a:r>
              <a:rPr dirty="0" sz="900" spc="5">
                <a:latin typeface="Arial"/>
                <a:cs typeface="Arial"/>
              </a:rPr>
              <a:t> </a:t>
            </a:r>
            <a:r>
              <a:rPr dirty="0" sz="900">
                <a:latin typeface="Arial"/>
                <a:cs typeface="Arial"/>
              </a:rPr>
              <a:t>&amp;</a:t>
            </a:r>
            <a:r>
              <a:rPr dirty="0" sz="900" spc="10">
                <a:latin typeface="Arial"/>
                <a:cs typeface="Arial"/>
              </a:rPr>
              <a:t> </a:t>
            </a:r>
            <a:r>
              <a:rPr dirty="0" sz="900">
                <a:latin typeface="Arial"/>
                <a:cs typeface="Arial"/>
              </a:rPr>
              <a:t>Nelson,</a:t>
            </a:r>
            <a:r>
              <a:rPr dirty="0" sz="900" spc="-15">
                <a:latin typeface="Arial"/>
                <a:cs typeface="Arial"/>
              </a:rPr>
              <a:t> </a:t>
            </a:r>
            <a:r>
              <a:rPr dirty="0" sz="900">
                <a:latin typeface="Arial"/>
                <a:cs typeface="Arial"/>
              </a:rPr>
              <a:t>C.A.</a:t>
            </a:r>
            <a:r>
              <a:rPr dirty="0" sz="900" spc="15">
                <a:latin typeface="Arial"/>
                <a:cs typeface="Arial"/>
              </a:rPr>
              <a:t> </a:t>
            </a:r>
            <a:r>
              <a:rPr dirty="0" sz="900">
                <a:latin typeface="Arial"/>
                <a:cs typeface="Arial"/>
              </a:rPr>
              <a:t>Biological</a:t>
            </a:r>
            <a:r>
              <a:rPr dirty="0" sz="900" spc="-25">
                <a:latin typeface="Arial"/>
                <a:cs typeface="Arial"/>
              </a:rPr>
              <a:t> </a:t>
            </a:r>
            <a:r>
              <a:rPr dirty="0" sz="900">
                <a:latin typeface="Arial"/>
                <a:cs typeface="Arial"/>
              </a:rPr>
              <a:t>embedding</a:t>
            </a:r>
            <a:r>
              <a:rPr dirty="0" sz="900" spc="-35">
                <a:latin typeface="Arial"/>
                <a:cs typeface="Arial"/>
              </a:rPr>
              <a:t> </a:t>
            </a:r>
            <a:r>
              <a:rPr dirty="0" sz="900">
                <a:latin typeface="Arial"/>
                <a:cs typeface="Arial"/>
              </a:rPr>
              <a:t>of</a:t>
            </a:r>
            <a:r>
              <a:rPr dirty="0" sz="900" spc="10">
                <a:latin typeface="Arial"/>
                <a:cs typeface="Arial"/>
              </a:rPr>
              <a:t> </a:t>
            </a:r>
            <a:r>
              <a:rPr dirty="0" sz="900">
                <a:latin typeface="Arial"/>
                <a:cs typeface="Arial"/>
              </a:rPr>
              <a:t>childhood</a:t>
            </a:r>
            <a:r>
              <a:rPr dirty="0" sz="900" spc="-35">
                <a:latin typeface="Arial"/>
                <a:cs typeface="Arial"/>
              </a:rPr>
              <a:t> </a:t>
            </a:r>
            <a:r>
              <a:rPr dirty="0" sz="900">
                <a:latin typeface="Arial"/>
                <a:cs typeface="Arial"/>
              </a:rPr>
              <a:t>adversity:</a:t>
            </a:r>
            <a:r>
              <a:rPr dirty="0" sz="900" spc="5">
                <a:latin typeface="Arial"/>
                <a:cs typeface="Arial"/>
              </a:rPr>
              <a:t> </a:t>
            </a:r>
            <a:r>
              <a:rPr dirty="0" sz="900">
                <a:latin typeface="Arial"/>
                <a:cs typeface="Arial"/>
              </a:rPr>
              <a:t>from</a:t>
            </a:r>
            <a:r>
              <a:rPr dirty="0" sz="900" spc="5">
                <a:latin typeface="Arial"/>
                <a:cs typeface="Arial"/>
              </a:rPr>
              <a:t> </a:t>
            </a:r>
            <a:r>
              <a:rPr dirty="0" sz="900">
                <a:latin typeface="Arial"/>
                <a:cs typeface="Arial"/>
              </a:rPr>
              <a:t>physiological</a:t>
            </a:r>
            <a:r>
              <a:rPr dirty="0" sz="900" spc="-25">
                <a:latin typeface="Arial"/>
                <a:cs typeface="Arial"/>
              </a:rPr>
              <a:t> </a:t>
            </a:r>
            <a:r>
              <a:rPr dirty="0" sz="900">
                <a:latin typeface="Arial"/>
                <a:cs typeface="Arial"/>
              </a:rPr>
              <a:t>mechanisms</a:t>
            </a:r>
            <a:r>
              <a:rPr dirty="0" sz="900" spc="-20">
                <a:latin typeface="Arial"/>
                <a:cs typeface="Arial"/>
              </a:rPr>
              <a:t> </a:t>
            </a:r>
            <a:r>
              <a:rPr dirty="0" sz="900">
                <a:latin typeface="Arial"/>
                <a:cs typeface="Arial"/>
              </a:rPr>
              <a:t>to</a:t>
            </a:r>
            <a:r>
              <a:rPr dirty="0" sz="900" spc="5">
                <a:latin typeface="Arial"/>
                <a:cs typeface="Arial"/>
              </a:rPr>
              <a:t> </a:t>
            </a:r>
            <a:r>
              <a:rPr dirty="0" sz="900">
                <a:latin typeface="Arial"/>
                <a:cs typeface="Arial"/>
              </a:rPr>
              <a:t>clinical</a:t>
            </a:r>
            <a:r>
              <a:rPr dirty="0" sz="900" spc="-25">
                <a:latin typeface="Arial"/>
                <a:cs typeface="Arial"/>
              </a:rPr>
              <a:t> </a:t>
            </a:r>
            <a:r>
              <a:rPr dirty="0" sz="900">
                <a:latin typeface="Arial"/>
                <a:cs typeface="Arial"/>
              </a:rPr>
              <a:t>implications.</a:t>
            </a:r>
            <a:r>
              <a:rPr dirty="0" sz="900" spc="-25">
                <a:latin typeface="Arial"/>
                <a:cs typeface="Arial"/>
              </a:rPr>
              <a:t> </a:t>
            </a:r>
            <a:r>
              <a:rPr dirty="0" sz="900">
                <a:latin typeface="Arial"/>
                <a:cs typeface="Arial"/>
              </a:rPr>
              <a:t>BMC</a:t>
            </a:r>
            <a:r>
              <a:rPr dirty="0" sz="900" spc="30">
                <a:latin typeface="Arial"/>
                <a:cs typeface="Arial"/>
              </a:rPr>
              <a:t> </a:t>
            </a:r>
            <a:r>
              <a:rPr dirty="0" sz="900">
                <a:latin typeface="Arial"/>
                <a:cs typeface="Arial"/>
              </a:rPr>
              <a:t>Med</a:t>
            </a:r>
            <a:r>
              <a:rPr dirty="0" sz="900" spc="15">
                <a:latin typeface="Arial"/>
                <a:cs typeface="Arial"/>
              </a:rPr>
              <a:t> </a:t>
            </a:r>
            <a:r>
              <a:rPr dirty="0" sz="900">
                <a:latin typeface="Arial"/>
                <a:cs typeface="Arial"/>
              </a:rPr>
              <a:t>15, 135</a:t>
            </a:r>
            <a:r>
              <a:rPr dirty="0" sz="900" spc="5">
                <a:latin typeface="Arial"/>
                <a:cs typeface="Arial"/>
              </a:rPr>
              <a:t> </a:t>
            </a:r>
            <a:r>
              <a:rPr dirty="0" sz="900">
                <a:latin typeface="Arial"/>
                <a:cs typeface="Arial"/>
              </a:rPr>
              <a:t>(2017).</a:t>
            </a:r>
            <a:r>
              <a:rPr dirty="0" sz="900" spc="-10">
                <a:latin typeface="Arial"/>
                <a:cs typeface="Arial"/>
              </a:rPr>
              <a:t> https://doi.org/10.1186/s12916-017-0895-</a:t>
            </a:r>
            <a:r>
              <a:rPr dirty="0" sz="900" spc="-50">
                <a:latin typeface="Arial"/>
                <a:cs typeface="Arial"/>
              </a:rPr>
              <a:t>4</a:t>
            </a:r>
            <a:endParaRPr sz="900">
              <a:latin typeface="Arial"/>
              <a:cs typeface="Arial"/>
            </a:endParaRPr>
          </a:p>
        </p:txBody>
      </p:sp>
      <p:grpSp>
        <p:nvGrpSpPr>
          <p:cNvPr id="5" name="object 5" descr=""/>
          <p:cNvGrpSpPr/>
          <p:nvPr/>
        </p:nvGrpSpPr>
        <p:grpSpPr>
          <a:xfrm>
            <a:off x="5322696" y="2369820"/>
            <a:ext cx="4135120" cy="3764279"/>
            <a:chOff x="5322696" y="2369820"/>
            <a:chExt cx="4135120" cy="3764279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408675" y="2369820"/>
              <a:ext cx="2762757" cy="176402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22696" y="3924096"/>
              <a:ext cx="2316733" cy="220980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750428" y="4261700"/>
              <a:ext cx="1707261" cy="1094397"/>
            </a:xfrm>
            <a:prstGeom prst="rect">
              <a:avLst/>
            </a:prstGeom>
          </p:spPr>
        </p:pic>
      </p:grpSp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290859" y="1444162"/>
            <a:ext cx="1727362" cy="2741249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0235056" y="2380233"/>
            <a:ext cx="1800225" cy="1800225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9671050" y="4320273"/>
            <a:ext cx="2138045" cy="1202956"/>
          </a:xfrm>
          <a:prstGeom prst="rect">
            <a:avLst/>
          </a:prstGeom>
        </p:spPr>
      </p:pic>
      <p:sp>
        <p:nvSpPr>
          <p:cNvPr id="12" name="object 12" descr=""/>
          <p:cNvSpPr txBox="1"/>
          <p:nvPr/>
        </p:nvSpPr>
        <p:spPr>
          <a:xfrm>
            <a:off x="544169" y="700532"/>
            <a:ext cx="577659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latin typeface="Arial"/>
                <a:cs typeface="Arial"/>
              </a:rPr>
              <a:t>Some</a:t>
            </a:r>
            <a:r>
              <a:rPr dirty="0" sz="1800" spc="-50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examples</a:t>
            </a:r>
            <a:r>
              <a:rPr dirty="0" sz="1800" spc="-30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of</a:t>
            </a:r>
            <a:r>
              <a:rPr dirty="0" sz="1800" spc="-40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affected</a:t>
            </a:r>
            <a:r>
              <a:rPr dirty="0" sz="1800" spc="-20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biological</a:t>
            </a:r>
            <a:r>
              <a:rPr dirty="0" sz="1800" spc="-55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processes</a:t>
            </a:r>
            <a:r>
              <a:rPr dirty="0" sz="1800" spc="-35" b="1">
                <a:latin typeface="Arial"/>
                <a:cs typeface="Arial"/>
              </a:rPr>
              <a:t> </a:t>
            </a:r>
            <a:r>
              <a:rPr dirty="0" sz="1800" spc="-20" b="1">
                <a:latin typeface="Arial"/>
                <a:cs typeface="Arial"/>
              </a:rPr>
              <a:t>are: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83565" y="1359652"/>
            <a:ext cx="8482072" cy="4367272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154939" y="6396024"/>
            <a:ext cx="11860530" cy="3467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dirty="0" sz="1050">
                <a:latin typeface="Arial"/>
                <a:cs typeface="Arial"/>
              </a:rPr>
              <a:t>Taken</a:t>
            </a:r>
            <a:r>
              <a:rPr dirty="0" sz="1050" spc="-40">
                <a:latin typeface="Arial"/>
                <a:cs typeface="Arial"/>
              </a:rPr>
              <a:t> </a:t>
            </a:r>
            <a:r>
              <a:rPr dirty="0" sz="1050">
                <a:latin typeface="Arial"/>
                <a:cs typeface="Arial"/>
              </a:rPr>
              <a:t>from</a:t>
            </a:r>
            <a:r>
              <a:rPr dirty="0" sz="1050" spc="-25">
                <a:latin typeface="Arial"/>
                <a:cs typeface="Arial"/>
              </a:rPr>
              <a:t> </a:t>
            </a:r>
            <a:r>
              <a:rPr dirty="0" sz="1050">
                <a:latin typeface="Arial"/>
                <a:cs typeface="Arial"/>
              </a:rPr>
              <a:t>Farah</a:t>
            </a:r>
            <a:r>
              <a:rPr dirty="0" sz="1050" spc="-25">
                <a:latin typeface="Arial"/>
                <a:cs typeface="Arial"/>
              </a:rPr>
              <a:t> </a:t>
            </a:r>
            <a:r>
              <a:rPr dirty="0" sz="1050">
                <a:latin typeface="Arial"/>
                <a:cs typeface="Arial"/>
              </a:rPr>
              <a:t>Qureshi,</a:t>
            </a:r>
            <a:r>
              <a:rPr dirty="0" sz="1050" spc="-30">
                <a:latin typeface="Arial"/>
                <a:cs typeface="Arial"/>
              </a:rPr>
              <a:t> </a:t>
            </a:r>
            <a:r>
              <a:rPr dirty="0" sz="1050">
                <a:latin typeface="Arial"/>
                <a:cs typeface="Arial"/>
              </a:rPr>
              <a:t>ScD</a:t>
            </a:r>
            <a:r>
              <a:rPr dirty="0" sz="1050" spc="-25">
                <a:latin typeface="Arial"/>
                <a:cs typeface="Arial"/>
              </a:rPr>
              <a:t> </a:t>
            </a:r>
            <a:r>
              <a:rPr dirty="0" sz="1050">
                <a:latin typeface="Arial"/>
                <a:cs typeface="Arial"/>
              </a:rPr>
              <a:t>Assistant</a:t>
            </a:r>
            <a:r>
              <a:rPr dirty="0" sz="1050" spc="-40">
                <a:latin typeface="Arial"/>
                <a:cs typeface="Arial"/>
              </a:rPr>
              <a:t> </a:t>
            </a:r>
            <a:r>
              <a:rPr dirty="0" sz="1050">
                <a:latin typeface="Arial"/>
                <a:cs typeface="Arial"/>
              </a:rPr>
              <a:t>Professor</a:t>
            </a:r>
            <a:r>
              <a:rPr dirty="0" sz="1050" spc="-40">
                <a:latin typeface="Arial"/>
                <a:cs typeface="Arial"/>
              </a:rPr>
              <a:t> </a:t>
            </a:r>
            <a:r>
              <a:rPr dirty="0" sz="1050">
                <a:latin typeface="Arial"/>
                <a:cs typeface="Arial"/>
              </a:rPr>
              <a:t>Department</a:t>
            </a:r>
            <a:r>
              <a:rPr dirty="0" sz="1050" spc="-40">
                <a:latin typeface="Arial"/>
                <a:cs typeface="Arial"/>
              </a:rPr>
              <a:t> </a:t>
            </a:r>
            <a:r>
              <a:rPr dirty="0" sz="1050">
                <a:latin typeface="Arial"/>
                <a:cs typeface="Arial"/>
              </a:rPr>
              <a:t>of</a:t>
            </a:r>
            <a:r>
              <a:rPr dirty="0" sz="1050" spc="-20">
                <a:latin typeface="Arial"/>
                <a:cs typeface="Arial"/>
              </a:rPr>
              <a:t> </a:t>
            </a:r>
            <a:r>
              <a:rPr dirty="0" sz="1050" spc="-10">
                <a:latin typeface="Arial"/>
                <a:cs typeface="Arial"/>
              </a:rPr>
              <a:t>Population,</a:t>
            </a:r>
            <a:r>
              <a:rPr dirty="0" sz="1050" spc="-40">
                <a:latin typeface="Arial"/>
                <a:cs typeface="Arial"/>
              </a:rPr>
              <a:t> </a:t>
            </a:r>
            <a:r>
              <a:rPr dirty="0" sz="1050">
                <a:latin typeface="Arial"/>
                <a:cs typeface="Arial"/>
              </a:rPr>
              <a:t>Family</a:t>
            </a:r>
            <a:r>
              <a:rPr dirty="0" sz="1050" spc="-40">
                <a:latin typeface="Arial"/>
                <a:cs typeface="Arial"/>
              </a:rPr>
              <a:t> </a:t>
            </a:r>
            <a:r>
              <a:rPr dirty="0" sz="1050">
                <a:latin typeface="Arial"/>
                <a:cs typeface="Arial"/>
              </a:rPr>
              <a:t>&amp;</a:t>
            </a:r>
            <a:r>
              <a:rPr dirty="0" sz="1050" spc="-20">
                <a:latin typeface="Arial"/>
                <a:cs typeface="Arial"/>
              </a:rPr>
              <a:t> </a:t>
            </a:r>
            <a:r>
              <a:rPr dirty="0" sz="1050">
                <a:latin typeface="Arial"/>
                <a:cs typeface="Arial"/>
              </a:rPr>
              <a:t>Reproductive</a:t>
            </a:r>
            <a:r>
              <a:rPr dirty="0" sz="1050" spc="-15">
                <a:latin typeface="Arial"/>
                <a:cs typeface="Arial"/>
              </a:rPr>
              <a:t> </a:t>
            </a:r>
            <a:r>
              <a:rPr dirty="0" sz="1050">
                <a:latin typeface="Arial"/>
                <a:cs typeface="Arial"/>
              </a:rPr>
              <a:t>Health</a:t>
            </a:r>
            <a:r>
              <a:rPr dirty="0" sz="1050" spc="-25">
                <a:latin typeface="Arial"/>
                <a:cs typeface="Arial"/>
              </a:rPr>
              <a:t> </a:t>
            </a:r>
            <a:r>
              <a:rPr dirty="0" sz="1050">
                <a:latin typeface="Arial"/>
                <a:cs typeface="Arial"/>
              </a:rPr>
              <a:t>Johns</a:t>
            </a:r>
            <a:r>
              <a:rPr dirty="0" sz="1050" spc="-25">
                <a:latin typeface="Arial"/>
                <a:cs typeface="Arial"/>
              </a:rPr>
              <a:t> </a:t>
            </a:r>
            <a:r>
              <a:rPr dirty="0" sz="1050">
                <a:latin typeface="Arial"/>
                <a:cs typeface="Arial"/>
              </a:rPr>
              <a:t>Hopkins</a:t>
            </a:r>
            <a:r>
              <a:rPr dirty="0" sz="1050" spc="-35">
                <a:latin typeface="Arial"/>
                <a:cs typeface="Arial"/>
              </a:rPr>
              <a:t> </a:t>
            </a:r>
            <a:r>
              <a:rPr dirty="0" sz="1050">
                <a:latin typeface="Arial"/>
                <a:cs typeface="Arial"/>
              </a:rPr>
              <a:t>Bloomberg</a:t>
            </a:r>
            <a:r>
              <a:rPr dirty="0" sz="1050" spc="-40">
                <a:latin typeface="Arial"/>
                <a:cs typeface="Arial"/>
              </a:rPr>
              <a:t> </a:t>
            </a:r>
            <a:r>
              <a:rPr dirty="0" sz="1050">
                <a:latin typeface="Arial"/>
                <a:cs typeface="Arial"/>
              </a:rPr>
              <a:t>School</a:t>
            </a:r>
            <a:r>
              <a:rPr dirty="0" sz="1050" spc="-30">
                <a:latin typeface="Arial"/>
                <a:cs typeface="Arial"/>
              </a:rPr>
              <a:t> </a:t>
            </a:r>
            <a:r>
              <a:rPr dirty="0" sz="1050">
                <a:latin typeface="Arial"/>
                <a:cs typeface="Arial"/>
              </a:rPr>
              <a:t>of</a:t>
            </a:r>
            <a:r>
              <a:rPr dirty="0" sz="1050" spc="-20">
                <a:latin typeface="Arial"/>
                <a:cs typeface="Arial"/>
              </a:rPr>
              <a:t> </a:t>
            </a:r>
            <a:r>
              <a:rPr dirty="0" sz="1050">
                <a:latin typeface="Arial"/>
                <a:cs typeface="Arial"/>
              </a:rPr>
              <a:t>Public</a:t>
            </a:r>
            <a:r>
              <a:rPr dirty="0" sz="1050" spc="-25">
                <a:latin typeface="Arial"/>
                <a:cs typeface="Arial"/>
              </a:rPr>
              <a:t> </a:t>
            </a:r>
            <a:r>
              <a:rPr dirty="0" sz="1050">
                <a:latin typeface="Arial"/>
                <a:cs typeface="Arial"/>
              </a:rPr>
              <a:t>Health</a:t>
            </a:r>
            <a:r>
              <a:rPr dirty="0" sz="1050" spc="-30">
                <a:latin typeface="Arial"/>
                <a:cs typeface="Arial"/>
              </a:rPr>
              <a:t> </a:t>
            </a:r>
            <a:r>
              <a:rPr dirty="0" sz="1050">
                <a:latin typeface="Arial"/>
                <a:cs typeface="Arial"/>
              </a:rPr>
              <a:t>July</a:t>
            </a:r>
            <a:r>
              <a:rPr dirty="0" sz="1050" spc="-25">
                <a:latin typeface="Arial"/>
                <a:cs typeface="Arial"/>
              </a:rPr>
              <a:t> </a:t>
            </a:r>
            <a:r>
              <a:rPr dirty="0" sz="1050">
                <a:latin typeface="Arial"/>
                <a:cs typeface="Arial"/>
              </a:rPr>
              <a:t>16,</a:t>
            </a:r>
            <a:r>
              <a:rPr dirty="0" sz="1050" spc="-20">
                <a:latin typeface="Arial"/>
                <a:cs typeface="Arial"/>
              </a:rPr>
              <a:t> </a:t>
            </a:r>
            <a:r>
              <a:rPr dirty="0" sz="1050">
                <a:latin typeface="Arial"/>
                <a:cs typeface="Arial"/>
              </a:rPr>
              <a:t>2024,</a:t>
            </a:r>
            <a:r>
              <a:rPr dirty="0" sz="1050" spc="-15">
                <a:latin typeface="Arial"/>
                <a:cs typeface="Arial"/>
              </a:rPr>
              <a:t> </a:t>
            </a:r>
            <a:r>
              <a:rPr dirty="0" sz="1050">
                <a:latin typeface="Arial"/>
                <a:cs typeface="Arial"/>
              </a:rPr>
              <a:t>Life</a:t>
            </a:r>
            <a:r>
              <a:rPr dirty="0" sz="1050" spc="-40">
                <a:latin typeface="Arial"/>
                <a:cs typeface="Arial"/>
              </a:rPr>
              <a:t> </a:t>
            </a:r>
            <a:r>
              <a:rPr dirty="0" sz="1050">
                <a:latin typeface="Arial"/>
                <a:cs typeface="Arial"/>
              </a:rPr>
              <a:t>course</a:t>
            </a:r>
            <a:r>
              <a:rPr dirty="0" sz="1050" spc="-10">
                <a:latin typeface="Arial"/>
                <a:cs typeface="Arial"/>
              </a:rPr>
              <a:t> perspectives</a:t>
            </a:r>
            <a:r>
              <a:rPr dirty="0" sz="1050" spc="500">
                <a:latin typeface="Arial"/>
                <a:cs typeface="Arial"/>
              </a:rPr>
              <a:t> </a:t>
            </a:r>
            <a:r>
              <a:rPr dirty="0" sz="1050">
                <a:latin typeface="Arial"/>
                <a:cs typeface="Arial"/>
              </a:rPr>
              <a:t>in</a:t>
            </a:r>
            <a:r>
              <a:rPr dirty="0" sz="1050" spc="-30">
                <a:latin typeface="Arial"/>
                <a:cs typeface="Arial"/>
              </a:rPr>
              <a:t> </a:t>
            </a:r>
            <a:r>
              <a:rPr dirty="0" sz="1050">
                <a:latin typeface="Arial"/>
                <a:cs typeface="Arial"/>
              </a:rPr>
              <a:t>psychosocial</a:t>
            </a:r>
            <a:r>
              <a:rPr dirty="0" sz="1050" spc="-35">
                <a:latin typeface="Arial"/>
                <a:cs typeface="Arial"/>
              </a:rPr>
              <a:t> </a:t>
            </a:r>
            <a:r>
              <a:rPr dirty="0" sz="1050">
                <a:latin typeface="Arial"/>
                <a:cs typeface="Arial"/>
              </a:rPr>
              <a:t>epidemiology,</a:t>
            </a:r>
            <a:r>
              <a:rPr dirty="0" sz="1050" spc="-55">
                <a:latin typeface="Arial"/>
                <a:cs typeface="Arial"/>
              </a:rPr>
              <a:t> </a:t>
            </a:r>
            <a:r>
              <a:rPr dirty="0" sz="1050">
                <a:latin typeface="Arial"/>
                <a:cs typeface="Arial"/>
              </a:rPr>
              <a:t>Shifting</a:t>
            </a:r>
            <a:r>
              <a:rPr dirty="0" sz="1050" spc="-50">
                <a:latin typeface="Arial"/>
                <a:cs typeface="Arial"/>
              </a:rPr>
              <a:t> </a:t>
            </a:r>
            <a:r>
              <a:rPr dirty="0" sz="1050">
                <a:latin typeface="Arial"/>
                <a:cs typeface="Arial"/>
              </a:rPr>
              <a:t>from</a:t>
            </a:r>
            <a:r>
              <a:rPr dirty="0" sz="1050" spc="-45">
                <a:latin typeface="Arial"/>
                <a:cs typeface="Arial"/>
              </a:rPr>
              <a:t> </a:t>
            </a:r>
            <a:r>
              <a:rPr dirty="0" sz="1050">
                <a:latin typeface="Arial"/>
                <a:cs typeface="Arial"/>
              </a:rPr>
              <a:t>a</a:t>
            </a:r>
            <a:r>
              <a:rPr dirty="0" sz="1050" spc="-25">
                <a:latin typeface="Arial"/>
                <a:cs typeface="Arial"/>
              </a:rPr>
              <a:t> </a:t>
            </a:r>
            <a:r>
              <a:rPr dirty="0" sz="1050">
                <a:latin typeface="Arial"/>
                <a:cs typeface="Arial"/>
              </a:rPr>
              <a:t>deficit</a:t>
            </a:r>
            <a:r>
              <a:rPr dirty="0" sz="1050" spc="-55">
                <a:latin typeface="Arial"/>
                <a:cs typeface="Arial"/>
              </a:rPr>
              <a:t> </a:t>
            </a:r>
            <a:r>
              <a:rPr dirty="0" sz="1050">
                <a:latin typeface="Arial"/>
                <a:cs typeface="Arial"/>
              </a:rPr>
              <a:t>orientation</a:t>
            </a:r>
            <a:r>
              <a:rPr dirty="0" sz="1050" spc="-30">
                <a:latin typeface="Arial"/>
                <a:cs typeface="Arial"/>
              </a:rPr>
              <a:t> </a:t>
            </a:r>
            <a:r>
              <a:rPr dirty="0" sz="1050">
                <a:latin typeface="Arial"/>
                <a:cs typeface="Arial"/>
              </a:rPr>
              <a:t>to</a:t>
            </a:r>
            <a:r>
              <a:rPr dirty="0" sz="1050" spc="-40">
                <a:latin typeface="Arial"/>
                <a:cs typeface="Arial"/>
              </a:rPr>
              <a:t> </a:t>
            </a:r>
            <a:r>
              <a:rPr dirty="0" sz="1050">
                <a:latin typeface="Arial"/>
                <a:cs typeface="Arial"/>
              </a:rPr>
              <a:t>strengths-based</a:t>
            </a:r>
            <a:r>
              <a:rPr dirty="0" sz="1050" spc="-25">
                <a:latin typeface="Arial"/>
                <a:cs typeface="Arial"/>
              </a:rPr>
              <a:t> </a:t>
            </a:r>
            <a:r>
              <a:rPr dirty="0" sz="1050" spc="-10">
                <a:latin typeface="Arial"/>
                <a:cs typeface="Arial"/>
              </a:rPr>
              <a:t>models</a:t>
            </a:r>
            <a:endParaRPr sz="10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Jacob R Grippin</dc:creator>
  <dc:title>American Community Survey(ACS)  Data extraction through Online Platforms(IPums, data.census.gov)</dc:title>
  <dcterms:created xsi:type="dcterms:W3CDTF">2024-11-18T21:41:12Z</dcterms:created>
  <dcterms:modified xsi:type="dcterms:W3CDTF">2024-11-18T21:41:12Z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2024-11-17T00:00:00Z</vt:filetime>
  </property>
  <property fmtid="{D5CDD505-2E9C-101B-9397-08002B2CF9AE}" pid="3" name="Creator">
    <vt:lpwstr>Microsoft® PowerPoint® for Microsoft 365</vt:lpwstr>
  </property>
  <property fmtid="{D5CDD505-2E9C-101B-9397-08002B2CF9AE}" pid="4" name="LastSaved">
    <vt:filetime>2024-11-18T00:00:00Z</vt:filetime>
  </property>
  <property fmtid="{D5CDD505-2E9C-101B-9397-08002B2CF9AE}" pid="5" name="Producer">
    <vt:lpwstr>3-Heights(TM) PDF Security Shell 4.8.25.2 (http://www.pdf-tools.com)</vt:lpwstr>
  </property>
</Properties>
</file>